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0.xml.rels" ContentType="application/vnd.openxmlformats-package.relationships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6.jpeg" ContentType="image/jpeg"/>
  <Override PartName="/ppt/media/image25.jpeg" ContentType="image/jpeg"/>
  <Override PartName="/ppt/media/image22.gif" ContentType="image/gif"/>
  <Override PartName="/ppt/media/image15.png" ContentType="image/png"/>
  <Override PartName="/ppt/media/image21.jpeg" ContentType="image/jpeg"/>
  <Override PartName="/ppt/media/image29.png" ContentType="image/png"/>
  <Override PartName="/ppt/media/image20.jpeg" ContentType="image/jpeg"/>
  <Override PartName="/ppt/media/image19.png" ContentType="image/png"/>
  <Override PartName="/ppt/media/image10.png" ContentType="image/png"/>
  <Override PartName="/ppt/media/image32.jpeg" ContentType="image/jpeg"/>
  <Override PartName="/ppt/media/image11.png" ContentType="image/png"/>
  <Override PartName="/ppt/media/image6.png" ContentType="image/png"/>
  <Override PartName="/ppt/media/image36.png" ContentType="image/png"/>
  <Override PartName="/ppt/media/image7.png" ContentType="image/png"/>
  <Override PartName="/ppt/media/image34.jpeg" ContentType="image/jpeg"/>
  <Override PartName="/ppt/media/image18.png" ContentType="image/png"/>
  <Override PartName="/ppt/media/image8.png" ContentType="image/png"/>
  <Override PartName="/ppt/media/image9.png" ContentType="image/png"/>
  <Override PartName="/ppt/media/image30.jpeg" ContentType="image/jpeg"/>
  <Override PartName="/ppt/media/image24.jpeg" ContentType="image/jpeg"/>
  <Override PartName="/ppt/media/image31.jpeg" ContentType="image/jpeg"/>
  <Override PartName="/ppt/media/image37.jpeg" ContentType="image/jpeg"/>
  <Override PartName="/ppt/media/image35.png" ContentType="image/png"/>
  <Override PartName="/ppt/media/image5.png" ContentType="image/png"/>
  <Override PartName="/ppt/media/image28.png" ContentType="image/png"/>
  <Override PartName="/ppt/media/image13.jpeg" ContentType="image/jpeg"/>
  <Override PartName="/ppt/media/image12.jpeg" ContentType="image/jpeg"/>
  <Override PartName="/ppt/media/image4.png" ContentType="image/png"/>
  <Override PartName="/ppt/media/image33.jpeg" ContentType="image/jpeg"/>
  <Override PartName="/ppt/media/image27.png" ContentType="image/png"/>
  <Override PartName="/ppt/media/image3.png" ContentType="image/png"/>
  <Override PartName="/ppt/media/image17.jpeg" ContentType="image/jpeg"/>
  <Override PartName="/ppt/media/image2.jpeg" ContentType="image/jpeg"/>
  <Override PartName="/ppt/media/image23.jpeg" ContentType="image/jpeg"/>
  <Override PartName="/ppt/media/image1.png" ContentType="image/png"/>
  <Override PartName="/ppt/media/image14.png" ContentType="image/pn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28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548280" y="718920"/>
            <a:ext cx="6893280" cy="354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100" spc="-1" strike="noStrike">
                <a:latin typeface="Arial"/>
              </a:rPr>
              <a:t>Click to move the slide</a:t>
            </a:r>
            <a:endParaRPr b="0" lang="en-US" sz="31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98840" y="4494240"/>
            <a:ext cx="6392520" cy="4257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490" spc="-1" strike="noStrike">
                <a:latin typeface="Arial"/>
              </a:rPr>
              <a:t>Click to edit the notes format</a:t>
            </a:r>
            <a:endParaRPr b="0" lang="en-US" sz="249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67880" cy="472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522680" y="0"/>
            <a:ext cx="3467880" cy="472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8989200"/>
            <a:ext cx="3467880" cy="472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522680" y="8989200"/>
            <a:ext cx="3467880" cy="472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FDA72E5-DE0D-47A7-A272-0BCEB20D3D4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MANY KINDS AND TYPES OF ANTENNAS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DIPOLE IS THE BASIS OF ANTENNA AND SHOULD BE UNDERSTOOD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ANTENNA DEFINITION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RADIATION PATTERN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The colors represent different heights above ground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1141200" y="46486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Take-off  angle is the angle, with respect to ground, of the major radiating lobe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The lower the angle -  the longer the skip distanced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Yagi  Yagi-Uda beam antennas  Basically a dipole with “parasitic” or un-connected elements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Left:  Vertically polarized,  VHF/UHF  beam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Right:  Horizontally POLARIZED HF multi-band  beam.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Harmonically related  i.e., 1f, 2f, 3f, 4f, etc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If constructed for 80meters then will operate on 40m, 20, 10m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Note 15meters and WARC bands are not integer harmonics of 80m.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sldImg"/>
          </p:nvPr>
        </p:nvSpPr>
        <p:spPr>
          <a:xfrm>
            <a:off x="1645920" y="914400"/>
            <a:ext cx="4549320" cy="3517200"/>
          </a:xfrm>
          <a:prstGeom prst="rect">
            <a:avLst/>
          </a:prstGeom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High Z at feed point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High V at feed point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Requires complex matching network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Gimmicky!  Cute!  Fad!  Low Cost!  LOW COST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BASICALLY A WRONGLY-CONFIGURED OFF CENTER FED DIPOLE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LET’S LOOK AT EFHW RADIATION PATTERNS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VSWR CURVE NOT PROMISING EITHER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OF COURSE YOUR MILEAGE MAY VARY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Requires substantial Real Estate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80m DEZ is ~~300ft long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Bi-directional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A true multi-band HF Antenna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Will operate with VSWR of &lt;3:1 across HF spectrum.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Some designs differ in dimension “W” and terminating resistance value.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More bands may be added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YORK CO VIRGINIA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HURRICANE SANDY  OCT 27 2012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HIT NEW JERSEY OCT 29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YORK CO VIRGINIA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HURRICANE SANDY  OCT 27 2012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HIT NEW JERSEY OCT 29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I built it just like in QST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Don’t believe everything you see -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Antenna “grounding” is different from electrical safety  G&amp;B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Grounding &amp; bonding will be the topic for next month.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NOTICE COUNTERPOISE OF RADIALS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AM BROADCASTERS HAVE A MINIMUM OF 120 1/4-WAVE RADIALS  - SOME LOCATIONS MUST HAVE MORE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Important to reduce ground losses, Rg, as much as possible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Ohms Law:  The smaller Rg, the more energy across Rr = better efficiency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Adding a Reactive component further reduces efficiency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MOST ANTENNAS HAVE A REACTIVE COMPONENT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1073160" y="4794480"/>
            <a:ext cx="562536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9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sldImg"/>
          </p:nvPr>
        </p:nvSpPr>
        <p:spPr>
          <a:xfrm>
            <a:off x="1610640" y="1051200"/>
            <a:ext cx="4549320" cy="3517200"/>
          </a:xfrm>
          <a:prstGeom prst="rect">
            <a:avLst/>
          </a:prstGeom>
        </p:spPr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731520" y="4794480"/>
            <a:ext cx="6492240" cy="422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Center Impedance ~72~ 75ohms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Z is ratio of Voltage to Current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Polarity of V &amp; I changes with each half cycle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Noto Sans Regular"/>
              </a:rPr>
              <a:t>Z approaches 2500~3000ohms at the ends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902196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2920" y="3267000"/>
            <a:ext cx="902196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2920" y="3267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26040" y="3267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53560" y="1440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03840" y="1440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2920" y="3267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53560" y="3267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03840" y="3267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2920" y="1440000"/>
            <a:ext cx="9021960" cy="349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902196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2920" y="9072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2920" y="3267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2920" y="1440000"/>
            <a:ext cx="9021960" cy="349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26040" y="3267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2920" y="3267000"/>
            <a:ext cx="902196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902196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2920" y="3267000"/>
            <a:ext cx="902196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2920" y="3267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26040" y="3267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53560" y="1440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03840" y="1440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2920" y="3267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53560" y="3267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03840" y="3267000"/>
            <a:ext cx="29048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902196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2920" y="9072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2920" y="3267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26040" y="3267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1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26040" y="1440000"/>
            <a:ext cx="440244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2920" y="3267000"/>
            <a:ext cx="9021960" cy="166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B233E00-253B-4E28-A550-835410C9381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100" spc="-1" strike="noStrike">
                <a:latin typeface="Arial"/>
              </a:rPr>
              <a:t>Click to edit the title text format</a:t>
            </a:r>
            <a:endParaRPr b="0" lang="en-US" sz="31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2920" y="1440000"/>
            <a:ext cx="9021960" cy="349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0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4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g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w1yca.org/ant.html" TargetMode="Externa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88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328840" y="1211400"/>
            <a:ext cx="5467320" cy="416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311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2" name="TextShape 5"/>
          <p:cNvSpPr txBox="1"/>
          <p:nvPr/>
        </p:nvSpPr>
        <p:spPr>
          <a:xfrm>
            <a:off x="664200" y="1842840"/>
            <a:ext cx="2867040" cy="188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½-wave Dipole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Horizontal Plane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Mounted 1/2-wave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Above perfect earth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1"/>
          <a:stretch/>
        </p:blipFill>
        <p:spPr>
          <a:xfrm>
            <a:off x="2783520" y="1307520"/>
            <a:ext cx="4042440" cy="4069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317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8" name="TextShape 5"/>
          <p:cNvSpPr txBox="1"/>
          <p:nvPr/>
        </p:nvSpPr>
        <p:spPr>
          <a:xfrm>
            <a:off x="219600" y="1254240"/>
            <a:ext cx="3201840" cy="102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400" spc="-1" strike="noStrike">
                <a:latin typeface="Arial"/>
              </a:rPr>
              <a:t>HALF-WAVE DIPOLE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VERTICAL PLANE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</p:txBody>
      </p:sp>
      <p:pic>
        <p:nvPicPr>
          <p:cNvPr id="319" name="" descr=""/>
          <p:cNvPicPr/>
          <p:nvPr/>
        </p:nvPicPr>
        <p:blipFill>
          <a:blip r:embed="rId1"/>
          <a:stretch/>
        </p:blipFill>
        <p:spPr>
          <a:xfrm>
            <a:off x="2343600" y="2089800"/>
            <a:ext cx="5400720" cy="277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2"/>
          <p:cNvSpPr/>
          <p:nvPr/>
        </p:nvSpPr>
        <p:spPr>
          <a:xfrm>
            <a:off x="502920" y="2926080"/>
            <a:ext cx="9021960" cy="201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323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4" name="TextShape 5"/>
          <p:cNvSpPr txBox="1"/>
          <p:nvPr/>
        </p:nvSpPr>
        <p:spPr>
          <a:xfrm>
            <a:off x="2286000" y="1188720"/>
            <a:ext cx="55778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HORIZONTAL WIRE ANTENNA TAKE-OFF ANGLE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1"/>
          <a:stretch/>
        </p:blipFill>
        <p:spPr>
          <a:xfrm>
            <a:off x="502920" y="2072520"/>
            <a:ext cx="4762080" cy="195084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326" name="Formula 6"/>
              <p:cNvSpPr txBox="1"/>
              <p:nvPr/>
            </p:nvSpPr>
            <p:spPr>
              <a:xfrm>
                <a:off x="7040880" y="2521440"/>
                <a:ext cx="1127880" cy="313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TOA</m:t>
                    </m:r>
                    <m:r>
                      <m:t xml:space="preserve">=</m:t>
                    </m:r>
                    <m:sSup>
                      <m:e>
                        <m:r>
                          <m:t xml:space="preserve">sin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</m:t>
                        </m:r>
                      </m:sup>
                    </m:sSup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r>
                              <m:t xml:space="preserve">λ</m:t>
                            </m:r>
                          </m:num>
                          <m:den>
                            <m:r>
                              <m:t xml:space="preserve">4</m:t>
                            </m:r>
                            <m:r>
                              <m:t xml:space="preserve">h</m:t>
                            </m:r>
                          </m:den>
                        </m:f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327" name="TextShape 7"/>
          <p:cNvSpPr txBox="1"/>
          <p:nvPr/>
        </p:nvSpPr>
        <p:spPr>
          <a:xfrm>
            <a:off x="8229600" y="2468880"/>
            <a:ext cx="109728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</a:rPr>
              <a:t>[3]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28" name="TextShape 8"/>
          <p:cNvSpPr txBox="1"/>
          <p:nvPr/>
        </p:nvSpPr>
        <p:spPr>
          <a:xfrm>
            <a:off x="6217920" y="2926080"/>
            <a:ext cx="338328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TextShape 9"/>
          <p:cNvSpPr txBox="1"/>
          <p:nvPr/>
        </p:nvSpPr>
        <p:spPr>
          <a:xfrm>
            <a:off x="7040880" y="2926080"/>
            <a:ext cx="2286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  <a:ea typeface="Arial"/>
              </a:rPr>
              <a:t>λ</a:t>
            </a:r>
            <a:r>
              <a:rPr b="0" lang="en-US" sz="1200" spc="-1" strike="noStrike">
                <a:latin typeface="Arial"/>
                <a:ea typeface="Arial"/>
              </a:rPr>
              <a:t> = Wavelength</a:t>
            </a:r>
            <a:endParaRPr b="0" lang="en-US" sz="1200" spc="-1" strike="noStrike">
              <a:latin typeface="Arial"/>
            </a:endParaRPr>
          </a:p>
          <a:p>
            <a:r>
              <a:rPr b="0" i="1" lang="en-US" sz="1200" spc="-1" strike="noStrike">
                <a:latin typeface="Arial"/>
                <a:ea typeface="Arial"/>
              </a:rPr>
              <a:t>h </a:t>
            </a:r>
            <a:r>
              <a:rPr b="0" lang="en-US" sz="1200" spc="-1" strike="noStrike">
                <a:latin typeface="Arial"/>
                <a:ea typeface="Arial"/>
              </a:rPr>
              <a:t>= Height above ground     </a:t>
            </a:r>
            <a:r>
              <a:rPr b="0" lang="en-US" sz="1200" spc="-1" strike="noStrike">
                <a:latin typeface="Arial"/>
                <a:ea typeface="Arial"/>
              </a:rPr>
              <a:t>	</a:t>
            </a:r>
            <a:r>
              <a:rPr b="0" lang="en-US" sz="1200" spc="-1" strike="noStrike">
                <a:latin typeface="Arial"/>
                <a:ea typeface="Arial"/>
              </a:rPr>
              <a:t>(both in meters)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333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4" name="TextShape 5"/>
          <p:cNvSpPr txBox="1"/>
          <p:nvPr/>
        </p:nvSpPr>
        <p:spPr>
          <a:xfrm>
            <a:off x="3199320" y="1267200"/>
            <a:ext cx="351432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200" spc="-1" strike="noStrike">
                <a:latin typeface="Arial"/>
              </a:rPr>
              <a:t>MULTI-BAND ANTENNAS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641520" y="1843920"/>
            <a:ext cx="3243240" cy="2447280"/>
          </a:xfrm>
          <a:prstGeom prst="rect">
            <a:avLst/>
          </a:prstGeom>
          <a:ln>
            <a:noFill/>
          </a:ln>
        </p:spPr>
      </p:pic>
      <p:pic>
        <p:nvPicPr>
          <p:cNvPr id="336" name="" descr=""/>
          <p:cNvPicPr/>
          <p:nvPr/>
        </p:nvPicPr>
        <p:blipFill>
          <a:blip r:embed="rId2"/>
          <a:stretch/>
        </p:blipFill>
        <p:spPr>
          <a:xfrm>
            <a:off x="5695560" y="1896480"/>
            <a:ext cx="3135960" cy="2348640"/>
          </a:xfrm>
          <a:prstGeom prst="rect">
            <a:avLst/>
          </a:prstGeom>
          <a:ln>
            <a:noFill/>
          </a:ln>
        </p:spPr>
      </p:pic>
      <p:sp>
        <p:nvSpPr>
          <p:cNvPr id="337" name="TextShape 6"/>
          <p:cNvSpPr txBox="1"/>
          <p:nvPr/>
        </p:nvSpPr>
        <p:spPr>
          <a:xfrm>
            <a:off x="590400" y="4419720"/>
            <a:ext cx="32828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VHF LOG PERIODIC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VERTICAL POLARIZATION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8" name="TextShape 7"/>
          <p:cNvSpPr txBox="1"/>
          <p:nvPr/>
        </p:nvSpPr>
        <p:spPr>
          <a:xfrm>
            <a:off x="4679280" y="4845960"/>
            <a:ext cx="18072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TextShape 8"/>
          <p:cNvSpPr txBox="1"/>
          <p:nvPr/>
        </p:nvSpPr>
        <p:spPr>
          <a:xfrm>
            <a:off x="5514840" y="4446360"/>
            <a:ext cx="3615840" cy="71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HF MULTI-BAND BEAM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HORIZONTAL POLARIZATION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0" name="TextShape 9"/>
          <p:cNvSpPr txBox="1"/>
          <p:nvPr/>
        </p:nvSpPr>
        <p:spPr>
          <a:xfrm>
            <a:off x="1608840" y="5146920"/>
            <a:ext cx="60112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BASICALLY DIPOLES WITH PARASITIC ELEMENTS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TextShape 3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4" name="Formula 4"/>
              <p:cNvSpPr txBox="1"/>
              <p:nvPr/>
            </p:nvSpPr>
            <p:spPr>
              <a:xfrm>
                <a:off x="4682880" y="266148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354600" y="2661840"/>
            <a:ext cx="9295920" cy="2599920"/>
          </a:xfrm>
          <a:prstGeom prst="rect">
            <a:avLst/>
          </a:prstGeom>
          <a:ln>
            <a:noFill/>
          </a:ln>
        </p:spPr>
      </p:pic>
      <p:sp>
        <p:nvSpPr>
          <p:cNvPr id="346" name="TextShape 5"/>
          <p:cNvSpPr txBox="1"/>
          <p:nvPr/>
        </p:nvSpPr>
        <p:spPr>
          <a:xfrm>
            <a:off x="2841840" y="1193040"/>
            <a:ext cx="4338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BROADBAND “CAGE” DIPOLE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47" name="CustomShape 6"/>
          <p:cNvSpPr/>
          <p:nvPr/>
        </p:nvSpPr>
        <p:spPr>
          <a:xfrm>
            <a:off x="7813440" y="523008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348" name="TextShape 7"/>
          <p:cNvSpPr txBox="1"/>
          <p:nvPr/>
        </p:nvSpPr>
        <p:spPr>
          <a:xfrm>
            <a:off x="664560" y="1776960"/>
            <a:ext cx="860436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SINGLE WIRE DIPOLES HAVE VERY NARROW RESONANT BANDWIDTH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BROADEN FREQUENCY RANGE BY MAKING A “CAGE” OF WIRES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MANY VARIATIONS – FAN DIPOLE FOR EXAMPLE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2"/>
          <p:cNvSpPr/>
          <p:nvPr/>
        </p:nvSpPr>
        <p:spPr>
          <a:xfrm>
            <a:off x="518760" y="14238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352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451080" y="1840680"/>
            <a:ext cx="4508640" cy="2377440"/>
          </a:xfrm>
          <a:prstGeom prst="rect">
            <a:avLst/>
          </a:prstGeom>
          <a:ln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5515200" y="1881360"/>
            <a:ext cx="4159080" cy="2245680"/>
          </a:xfrm>
          <a:prstGeom prst="rect">
            <a:avLst/>
          </a:prstGeom>
          <a:ln>
            <a:noFill/>
          </a:ln>
        </p:spPr>
      </p:pic>
      <p:sp>
        <p:nvSpPr>
          <p:cNvPr id="355" name="TextShape 5"/>
          <p:cNvSpPr txBox="1"/>
          <p:nvPr/>
        </p:nvSpPr>
        <p:spPr>
          <a:xfrm>
            <a:off x="1825560" y="1161000"/>
            <a:ext cx="6651000" cy="88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800" spc="-1" strike="noStrike">
                <a:latin typeface="Arial"/>
              </a:rPr>
              <a:t>80/75 METER DIPOLE VSWR CURVES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6" name="TextShape 6"/>
          <p:cNvSpPr txBox="1"/>
          <p:nvPr/>
        </p:nvSpPr>
        <p:spPr>
          <a:xfrm>
            <a:off x="800640" y="4346280"/>
            <a:ext cx="3570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NORMAL “THIN WIRE” DIPOLE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7" name="TextShape 7"/>
          <p:cNvSpPr txBox="1"/>
          <p:nvPr/>
        </p:nvSpPr>
        <p:spPr>
          <a:xfrm>
            <a:off x="5803920" y="4330440"/>
            <a:ext cx="3570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BROADBAND DIPOLE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361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2" name="TextShape 5"/>
          <p:cNvSpPr txBox="1"/>
          <p:nvPr/>
        </p:nvSpPr>
        <p:spPr>
          <a:xfrm>
            <a:off x="2781720" y="1235160"/>
            <a:ext cx="506772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MULTI-BAND “WINDOM”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OFF-CENTER FED DIPOLE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414360" y="2663640"/>
            <a:ext cx="9534600" cy="2751480"/>
          </a:xfrm>
          <a:prstGeom prst="rect">
            <a:avLst/>
          </a:prstGeom>
          <a:ln>
            <a:noFill/>
          </a:ln>
        </p:spPr>
      </p:pic>
      <p:sp>
        <p:nvSpPr>
          <p:cNvPr id="364" name="TextShape 6"/>
          <p:cNvSpPr txBox="1"/>
          <p:nvPr/>
        </p:nvSpPr>
        <p:spPr>
          <a:xfrm>
            <a:off x="1427400" y="2021040"/>
            <a:ext cx="739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EVEN HARMONICALLY RELATED BANDS  i.e.,  80m, 40m, 20m, 10m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8" name="TextShape 4"/>
          <p:cNvSpPr txBox="1"/>
          <p:nvPr/>
        </p:nvSpPr>
        <p:spPr>
          <a:xfrm>
            <a:off x="3133080" y="1267200"/>
            <a:ext cx="434376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“</a:t>
            </a:r>
            <a:r>
              <a:rPr b="0" lang="en-US" sz="2200" spc="-1" strike="noStrike">
                <a:latin typeface="Arial"/>
              </a:rPr>
              <a:t>ZEPP” MULTI-BAND ANTENNA</a:t>
            </a:r>
            <a:endParaRPr b="0" lang="en-US" sz="2200" spc="-1" strike="noStrike">
              <a:latin typeface="Arial"/>
            </a:endParaRPr>
          </a:p>
          <a:p>
            <a:pPr algn="ctr"/>
            <a:endParaRPr b="0" lang="en-US" sz="2200" spc="-1" strike="noStrike">
              <a:latin typeface="Arial"/>
            </a:endParaRPr>
          </a:p>
        </p:txBody>
      </p:sp>
      <p:sp>
        <p:nvSpPr>
          <p:cNvPr id="369" name="Line 5"/>
          <p:cNvSpPr/>
          <p:nvPr/>
        </p:nvSpPr>
        <p:spPr>
          <a:xfrm flipH="1" flipV="1">
            <a:off x="3084480" y="2467080"/>
            <a:ext cx="4528800" cy="90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6"/>
          <p:cNvSpPr/>
          <p:nvPr/>
        </p:nvSpPr>
        <p:spPr>
          <a:xfrm>
            <a:off x="2812680" y="2430360"/>
            <a:ext cx="320040" cy="91440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Line 7"/>
          <p:cNvSpPr/>
          <p:nvPr/>
        </p:nvSpPr>
        <p:spPr>
          <a:xfrm>
            <a:off x="2858400" y="270468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Line 8"/>
          <p:cNvSpPr/>
          <p:nvPr/>
        </p:nvSpPr>
        <p:spPr>
          <a:xfrm>
            <a:off x="2855520" y="288756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Line 9"/>
          <p:cNvSpPr/>
          <p:nvPr/>
        </p:nvSpPr>
        <p:spPr>
          <a:xfrm>
            <a:off x="2855520" y="307044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Line 10"/>
          <p:cNvSpPr/>
          <p:nvPr/>
        </p:nvSpPr>
        <p:spPr>
          <a:xfrm>
            <a:off x="2855520" y="325332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Line 11"/>
          <p:cNvSpPr/>
          <p:nvPr/>
        </p:nvSpPr>
        <p:spPr>
          <a:xfrm>
            <a:off x="2858400" y="343620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Line 12"/>
          <p:cNvSpPr/>
          <p:nvPr/>
        </p:nvSpPr>
        <p:spPr>
          <a:xfrm>
            <a:off x="2858400" y="361908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Line 13"/>
          <p:cNvSpPr/>
          <p:nvPr/>
        </p:nvSpPr>
        <p:spPr>
          <a:xfrm>
            <a:off x="2858400" y="380196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Line 14"/>
          <p:cNvSpPr/>
          <p:nvPr/>
        </p:nvSpPr>
        <p:spPr>
          <a:xfrm>
            <a:off x="2858400" y="398484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Line 15"/>
          <p:cNvSpPr/>
          <p:nvPr/>
        </p:nvSpPr>
        <p:spPr>
          <a:xfrm>
            <a:off x="2858400" y="416772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Line 16"/>
          <p:cNvSpPr/>
          <p:nvPr/>
        </p:nvSpPr>
        <p:spPr>
          <a:xfrm>
            <a:off x="2858400" y="435060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Line 17"/>
          <p:cNvSpPr/>
          <p:nvPr/>
        </p:nvSpPr>
        <p:spPr>
          <a:xfrm>
            <a:off x="2855880" y="270468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Line 18"/>
          <p:cNvSpPr/>
          <p:nvPr/>
        </p:nvSpPr>
        <p:spPr>
          <a:xfrm>
            <a:off x="2858400" y="453348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Line 19"/>
          <p:cNvSpPr/>
          <p:nvPr/>
        </p:nvSpPr>
        <p:spPr>
          <a:xfrm>
            <a:off x="2858400" y="471636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84" name="Formula 20"/>
              <p:cNvSpPr txBox="1"/>
              <p:nvPr/>
            </p:nvSpPr>
            <p:spPr>
              <a:xfrm>
                <a:off x="5235840" y="2064600"/>
                <a:ext cx="198360" cy="312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λ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85" name="Line 21"/>
          <p:cNvSpPr/>
          <p:nvPr/>
        </p:nvSpPr>
        <p:spPr>
          <a:xfrm>
            <a:off x="5418720" y="2201760"/>
            <a:ext cx="219456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6" name="Line 22"/>
          <p:cNvSpPr/>
          <p:nvPr/>
        </p:nvSpPr>
        <p:spPr>
          <a:xfrm>
            <a:off x="3087000" y="2201760"/>
            <a:ext cx="2103120" cy="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87" name="Formula 23"/>
              <p:cNvSpPr txBox="1"/>
              <p:nvPr/>
            </p:nvSpPr>
            <p:spPr>
              <a:xfrm>
                <a:off x="2522880" y="3619080"/>
                <a:ext cx="198360" cy="312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λ</m:t>
                        </m:r>
                      </m:num>
                      <m:den>
                        <m:r>
                          <m:t xml:space="preserve">4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88" name="Line 24"/>
          <p:cNvSpPr/>
          <p:nvPr/>
        </p:nvSpPr>
        <p:spPr>
          <a:xfrm flipV="1">
            <a:off x="2629800" y="2476080"/>
            <a:ext cx="0" cy="10515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Line 25"/>
          <p:cNvSpPr/>
          <p:nvPr/>
        </p:nvSpPr>
        <p:spPr>
          <a:xfrm>
            <a:off x="2620800" y="3993120"/>
            <a:ext cx="0" cy="73152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26"/>
          <p:cNvSpPr txBox="1"/>
          <p:nvPr/>
        </p:nvSpPr>
        <p:spPr>
          <a:xfrm>
            <a:off x="3166920" y="3264840"/>
            <a:ext cx="2148840" cy="274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Arial"/>
              </a:rPr>
              <a:t>OPEN FEED LINE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391" name="Line 27"/>
          <p:cNvSpPr/>
          <p:nvPr/>
        </p:nvSpPr>
        <p:spPr>
          <a:xfrm>
            <a:off x="3081600" y="2467080"/>
            <a:ext cx="0" cy="2286000"/>
          </a:xfrm>
          <a:prstGeom prst="line">
            <a:avLst/>
          </a:prstGeom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Line 28"/>
          <p:cNvSpPr/>
          <p:nvPr/>
        </p:nvSpPr>
        <p:spPr>
          <a:xfrm>
            <a:off x="2853000" y="2467080"/>
            <a:ext cx="0" cy="2286000"/>
          </a:xfrm>
          <a:prstGeom prst="line">
            <a:avLst/>
          </a:prstGeom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TextShape 29"/>
          <p:cNvSpPr txBox="1"/>
          <p:nvPr/>
        </p:nvSpPr>
        <p:spPr>
          <a:xfrm>
            <a:off x="4689360" y="2758680"/>
            <a:ext cx="5319720" cy="246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First used in Zepplin Airships, 1907</a:t>
            </a:r>
            <a:endParaRPr b="0" lang="en-US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Antenna problems</a:t>
            </a:r>
            <a:endParaRPr b="0" lang="en-US" sz="15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"/>
            </a:pPr>
            <a:r>
              <a:rPr b="0" lang="en-US" sz="1500" spc="-1" strike="noStrike">
                <a:latin typeface="Arial"/>
              </a:rPr>
              <a:t>High losses incurred unless mounted ¼-wavelength above earth</a:t>
            </a:r>
            <a:endParaRPr b="0" lang="en-US" sz="15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"/>
            </a:pPr>
            <a:r>
              <a:rPr b="0" lang="en-US" sz="1500" spc="-1" strike="noStrike">
                <a:latin typeface="Arial"/>
              </a:rPr>
              <a:t>Coupling system must include some harmonic-attenuating filtering because the antenna has no discrimination against harmonics</a:t>
            </a:r>
            <a:endParaRPr b="0" lang="en-US" sz="15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"/>
            </a:pPr>
            <a:r>
              <a:rPr b="0" lang="en-US" sz="1500" spc="-1" strike="noStrike">
                <a:latin typeface="Arial"/>
              </a:rPr>
              <a:t>Has high RF Voltage at feed-point</a:t>
            </a:r>
            <a:endParaRPr b="0" lang="en-US" sz="15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"/>
            </a:pPr>
            <a:r>
              <a:rPr b="0" lang="en-US" sz="1500" spc="-1" strike="noStrike">
                <a:latin typeface="Arial"/>
              </a:rPr>
              <a:t>Requires Matching network for all bands</a:t>
            </a:r>
            <a:endParaRPr b="0" lang="en-US" sz="15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"/>
            </a:pPr>
            <a:endParaRPr b="0" lang="en-US" sz="1500" spc="-1" strike="noStrike">
              <a:latin typeface="Arial"/>
            </a:endParaRPr>
          </a:p>
          <a:p>
            <a:endParaRPr b="0" lang="en-US" sz="1500" spc="-1" strike="noStrike">
              <a:latin typeface="Arial"/>
            </a:endParaRPr>
          </a:p>
        </p:txBody>
      </p:sp>
      <p:sp>
        <p:nvSpPr>
          <p:cNvPr id="394" name="Line 30"/>
          <p:cNvSpPr/>
          <p:nvPr/>
        </p:nvSpPr>
        <p:spPr>
          <a:xfrm flipH="1" flipV="1">
            <a:off x="3084480" y="2476440"/>
            <a:ext cx="4528800" cy="90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398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9" name="TextShape 5"/>
          <p:cNvSpPr txBox="1"/>
          <p:nvPr/>
        </p:nvSpPr>
        <p:spPr>
          <a:xfrm>
            <a:off x="2857680" y="1267200"/>
            <a:ext cx="4483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latin typeface="Arial"/>
              </a:rPr>
              <a:t>END-FED HALF-WAVE ANTENNA  “EFHW”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00" name="CustomShape 6"/>
          <p:cNvSpPr/>
          <p:nvPr/>
        </p:nvSpPr>
        <p:spPr>
          <a:xfrm>
            <a:off x="3920400" y="2782440"/>
            <a:ext cx="274320" cy="731520"/>
          </a:xfrm>
          <a:prstGeom prst="rect">
            <a:avLst/>
          </a:prstGeom>
          <a:solidFill>
            <a:srgbClr val="729fcf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Line 7"/>
          <p:cNvSpPr/>
          <p:nvPr/>
        </p:nvSpPr>
        <p:spPr>
          <a:xfrm flipH="1" flipV="1">
            <a:off x="4194720" y="2919600"/>
            <a:ext cx="3246120" cy="90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Freeform 8"/>
          <p:cNvSpPr/>
          <p:nvPr/>
        </p:nvSpPr>
        <p:spPr>
          <a:xfrm>
            <a:off x="2503080" y="2919600"/>
            <a:ext cx="1417680" cy="9360"/>
          </a:xfrm>
          <a:custGeom>
            <a:avLst/>
            <a:gdLst/>
            <a:ahLst/>
            <a:rect l="0" t="0" r="r" b="b"/>
            <a:pathLst>
              <a:path w="3938" h="26">
                <a:moveTo>
                  <a:pt x="3937" y="25"/>
                </a:moveTo>
                <a:lnTo>
                  <a:pt x="0" y="0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403" name="TextShape 9"/>
          <p:cNvSpPr txBox="1"/>
          <p:nvPr/>
        </p:nvSpPr>
        <p:spPr>
          <a:xfrm>
            <a:off x="2457360" y="2965320"/>
            <a:ext cx="1371600" cy="401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100" spc="-1" strike="noStrike">
                <a:latin typeface="Arial"/>
              </a:rPr>
              <a:t>COUNTERPOISE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404" name="TextShape 10"/>
          <p:cNvSpPr txBox="1"/>
          <p:nvPr/>
        </p:nvSpPr>
        <p:spPr>
          <a:xfrm>
            <a:off x="3691800" y="2508120"/>
            <a:ext cx="914400" cy="401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</a:rPr>
              <a:t>49:1 Balun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05" name="Line 11"/>
          <p:cNvSpPr/>
          <p:nvPr/>
        </p:nvSpPr>
        <p:spPr>
          <a:xfrm>
            <a:off x="4057560" y="3513960"/>
            <a:ext cx="0" cy="822960"/>
          </a:xfrm>
          <a:prstGeom prst="line">
            <a:avLst/>
          </a:prstGeom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Freeform 12"/>
          <p:cNvSpPr/>
          <p:nvPr/>
        </p:nvSpPr>
        <p:spPr>
          <a:xfrm>
            <a:off x="4057560" y="4336920"/>
            <a:ext cx="320400" cy="228960"/>
          </a:xfrm>
          <a:custGeom>
            <a:avLst/>
            <a:gdLst/>
            <a:ahLst/>
            <a:rect l="0" t="0" r="r" b="b"/>
            <a:pathLst>
              <a:path w="890" h="636">
                <a:moveTo>
                  <a:pt x="0" y="0"/>
                </a:moveTo>
                <a:cubicBezTo>
                  <a:pt x="0" y="635"/>
                  <a:pt x="762" y="508"/>
                  <a:pt x="762" y="508"/>
                </a:cubicBezTo>
                <a:lnTo>
                  <a:pt x="889" y="508"/>
                </a:lnTo>
              </a:path>
            </a:pathLst>
          </a:custGeom>
          <a:ln w="9000">
            <a:solidFill>
              <a:srgbClr val="000000"/>
            </a:solidFill>
            <a:round/>
          </a:ln>
        </p:spPr>
      </p:sp>
      <p:sp>
        <p:nvSpPr>
          <p:cNvPr id="407" name="CustomShape 13"/>
          <p:cNvSpPr/>
          <p:nvPr/>
        </p:nvSpPr>
        <p:spPr>
          <a:xfrm>
            <a:off x="4011840" y="3605400"/>
            <a:ext cx="91440" cy="274320"/>
          </a:xfrm>
          <a:prstGeom prst="rect">
            <a:avLst/>
          </a:prstGeom>
          <a:solidFill>
            <a:srgbClr val="999999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TextShape 14"/>
          <p:cNvSpPr txBox="1"/>
          <p:nvPr/>
        </p:nvSpPr>
        <p:spPr>
          <a:xfrm>
            <a:off x="4103280" y="3605400"/>
            <a:ext cx="1280160" cy="32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</a:rPr>
              <a:t>1:1 Line Choke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09" name="TextShape 15"/>
          <p:cNvSpPr txBox="1"/>
          <p:nvPr/>
        </p:nvSpPr>
        <p:spPr>
          <a:xfrm>
            <a:off x="4423320" y="4420440"/>
            <a:ext cx="2468880" cy="401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100" spc="-1" strike="noStrike">
                <a:latin typeface="Arial"/>
              </a:rPr>
              <a:t>Coax to  Lightning Arrestor &amp; Antenna Matching Network</a:t>
            </a:r>
            <a:endParaRPr b="0" lang="en-US" sz="11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10" name="Formula 16"/>
              <p:cNvSpPr txBox="1"/>
              <p:nvPr/>
            </p:nvSpPr>
            <p:spPr>
              <a:xfrm>
                <a:off x="5860440" y="2560320"/>
                <a:ext cx="198360" cy="312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λ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11" name="TextShape 17"/>
          <p:cNvSpPr txBox="1"/>
          <p:nvPr/>
        </p:nvSpPr>
        <p:spPr>
          <a:xfrm>
            <a:off x="1743480" y="3487680"/>
            <a:ext cx="124236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100" spc="-1" strike="noStrike">
                <a:latin typeface="Arial"/>
              </a:rPr>
              <a:t>Z </a:t>
            </a:r>
            <a:r>
              <a:rPr b="0" lang="en-US" sz="1100" spc="-1" strike="noStrike">
                <a:latin typeface="Arial"/>
                <a:ea typeface="Arial"/>
              </a:rPr>
              <a:t>≈</a:t>
            </a:r>
            <a:r>
              <a:rPr b="0" lang="en-US" sz="1100" spc="-1" strike="noStrike">
                <a:latin typeface="Arial"/>
                <a:ea typeface="Arial"/>
              </a:rPr>
              <a:t> 2500 Ohms</a:t>
            </a:r>
            <a:endParaRPr b="0" lang="en-US" sz="1100" spc="-1" strike="noStrike">
              <a:latin typeface="Arial"/>
            </a:endParaRPr>
          </a:p>
          <a:p>
            <a:endParaRPr b="0" lang="en-US" sz="1100" spc="-1" strike="noStrike">
              <a:latin typeface="Arial"/>
            </a:endParaRPr>
          </a:p>
          <a:p>
            <a:r>
              <a:rPr b="0" lang="en-US" sz="1100" spc="-1" strike="noStrike">
                <a:latin typeface="Arial"/>
                <a:ea typeface="Arial"/>
              </a:rPr>
              <a:t>2500 </a:t>
            </a:r>
            <a:r>
              <a:rPr b="0" lang="en-US" sz="1100" spc="-1" strike="noStrike">
                <a:latin typeface="Arial"/>
                <a:ea typeface="Arial"/>
              </a:rPr>
              <a:t>÷</a:t>
            </a:r>
            <a:r>
              <a:rPr b="0" lang="en-US" sz="1100" spc="-1" strike="noStrike">
                <a:latin typeface="Arial"/>
                <a:ea typeface="Arial"/>
              </a:rPr>
              <a:t> 50 </a:t>
            </a:r>
            <a:r>
              <a:rPr b="0" lang="en-US" sz="1100" spc="-1" strike="noStrike">
                <a:latin typeface="Arial"/>
                <a:ea typeface="Arial"/>
              </a:rPr>
              <a:t>≈</a:t>
            </a:r>
            <a:r>
              <a:rPr b="0" lang="en-US" sz="1100" spc="-1" strike="noStrike">
                <a:latin typeface="Arial"/>
                <a:ea typeface="Arial"/>
              </a:rPr>
              <a:t> 49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412" name="TextShape 18"/>
          <p:cNvSpPr txBox="1"/>
          <p:nvPr/>
        </p:nvSpPr>
        <p:spPr>
          <a:xfrm>
            <a:off x="7468200" y="1744920"/>
            <a:ext cx="1512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US" sz="1800" spc="-1" strike="noStrike">
                <a:latin typeface="Arial"/>
              </a:rPr>
              <a:t>GIMMICKY!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3" name="TextShape 19"/>
          <p:cNvSpPr txBox="1"/>
          <p:nvPr/>
        </p:nvSpPr>
        <p:spPr>
          <a:xfrm>
            <a:off x="600480" y="1816920"/>
            <a:ext cx="960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CUTE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4" name="TextShape 20"/>
          <p:cNvSpPr txBox="1"/>
          <p:nvPr/>
        </p:nvSpPr>
        <p:spPr>
          <a:xfrm>
            <a:off x="6115680" y="3401640"/>
            <a:ext cx="3065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EASY TO INSTALL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5" name="TextShape 21"/>
          <p:cNvSpPr txBox="1"/>
          <p:nvPr/>
        </p:nvSpPr>
        <p:spPr>
          <a:xfrm>
            <a:off x="3017160" y="4946760"/>
            <a:ext cx="394632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200" spc="-1" strike="noStrike">
                <a:latin typeface="Arial"/>
              </a:rPr>
              <a:t>IS IT A GOOD ANTENNA?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16" name="TextShape 22"/>
          <p:cNvSpPr txBox="1"/>
          <p:nvPr/>
        </p:nvSpPr>
        <p:spPr>
          <a:xfrm>
            <a:off x="480240" y="4066200"/>
            <a:ext cx="1560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LOW COST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420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21" name="" descr=""/>
          <p:cNvPicPr/>
          <p:nvPr/>
        </p:nvPicPr>
        <p:blipFill>
          <a:blip r:embed="rId1"/>
          <a:stretch/>
        </p:blipFill>
        <p:spPr>
          <a:xfrm>
            <a:off x="1453680" y="2113200"/>
            <a:ext cx="6398640" cy="3197880"/>
          </a:xfrm>
          <a:prstGeom prst="rect">
            <a:avLst/>
          </a:prstGeom>
          <a:ln>
            <a:noFill/>
          </a:ln>
        </p:spPr>
      </p:pic>
      <p:sp>
        <p:nvSpPr>
          <p:cNvPr id="422" name="TextShape 5"/>
          <p:cNvSpPr txBox="1"/>
          <p:nvPr/>
        </p:nvSpPr>
        <p:spPr>
          <a:xfrm>
            <a:off x="2679840" y="1304280"/>
            <a:ext cx="4674600" cy="5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EFHW ANTENNA RADIATION PATTERNS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Arial"/>
              </a:rPr>
              <a:t>( w/ BALUN &amp; LINE CHOKE,  </a:t>
            </a:r>
            <a:r>
              <a:rPr b="0" lang="en-US" sz="1400" spc="-1" strike="noStrike">
                <a:latin typeface="Arial"/>
                <a:ea typeface="Arial"/>
              </a:rPr>
              <a:t>≈</a:t>
            </a:r>
            <a:r>
              <a:rPr b="0" lang="en-US" sz="1400" spc="-1" strike="noStrike">
                <a:latin typeface="Arial"/>
              </a:rPr>
              <a:t>1/2 </a:t>
            </a:r>
            <a:r>
              <a:rPr b="0" lang="en-US" sz="1400" spc="-1" strike="noStrike">
                <a:latin typeface="Arial"/>
                <a:ea typeface="Arial"/>
              </a:rPr>
              <a:t>λ</a:t>
            </a:r>
            <a:r>
              <a:rPr b="0" lang="en-US" sz="1400" spc="-1" strike="noStrike">
                <a:latin typeface="Arial"/>
                <a:ea typeface="Arial"/>
              </a:rPr>
              <a:t> Above Earth)</a:t>
            </a:r>
            <a:r>
              <a:rPr b="0" lang="en-US" sz="1400" spc="-1" strike="noStrike">
                <a:latin typeface="Arial"/>
              </a:rPr>
              <a:t> 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93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4" name="TextShape 5"/>
          <p:cNvSpPr txBox="1"/>
          <p:nvPr/>
        </p:nvSpPr>
        <p:spPr>
          <a:xfrm>
            <a:off x="182160" y="990000"/>
            <a:ext cx="9408600" cy="450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</a:rPr>
              <a:t>KRAUS DEFINES A RADIO ANTENNA AS “THE STRUCTURE ASSOCIATED WITH THE REGION OF TRANSITION BETWEEN A GUIDED WAVE AND A FREE-SPACE WAVE, OR VICE VERSA.” </a:t>
            </a:r>
            <a:r>
              <a:rPr b="0" lang="en-US" sz="1200" spc="-1" strike="noStrike">
                <a:latin typeface="Arial"/>
              </a:rPr>
              <a:t>[1]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2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</a:rPr>
              <a:t>BASIC COMPONENT OF ANY ELECTRONIC SYSTEM WHICH DEPENDS ON FREE SPACE AS THE PROPAGATION MEDIUM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</a:rPr>
              <a:t>THE CONNECTING LINK BETWEEN FREE SPACE  AND TRANSMITTER OR RECEIVER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</a:rPr>
              <a:t>RECIPROCAL PROPERTIES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500" spc="-1" strike="noStrike">
                <a:latin typeface="Arial"/>
              </a:rPr>
              <a:t>RECEIVES OR TRANSMITS EQUALLY</a:t>
            </a:r>
            <a:endParaRPr b="0" lang="en-US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</a:rPr>
              <a:t>BASIC PROPERTIES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500" spc="-1" strike="noStrike">
                <a:latin typeface="Arial"/>
              </a:rPr>
              <a:t>IMPEDANCE</a:t>
            </a:r>
            <a:endParaRPr b="0" lang="en-US" sz="15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500" spc="-1" strike="noStrike">
                <a:latin typeface="Arial"/>
              </a:rPr>
              <a:t>GAIN</a:t>
            </a:r>
            <a:endParaRPr b="0" lang="en-US" sz="15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500" spc="-1" strike="noStrike">
                <a:latin typeface="Arial"/>
              </a:rPr>
              <a:t>RADIATION PATTERN</a:t>
            </a:r>
            <a:endParaRPr b="0" lang="en-US" sz="15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500" spc="-1" strike="noStrike">
                <a:latin typeface="Arial"/>
              </a:rPr>
              <a:t>POLARIZATION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TextShape 3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26" name="" descr=""/>
          <p:cNvPicPr/>
          <p:nvPr/>
        </p:nvPicPr>
        <p:blipFill>
          <a:blip r:embed="rId1"/>
          <a:stretch/>
        </p:blipFill>
        <p:spPr>
          <a:xfrm rot="600">
            <a:off x="1406520" y="1995840"/>
            <a:ext cx="6962040" cy="3417480"/>
          </a:xfrm>
          <a:prstGeom prst="rect">
            <a:avLst/>
          </a:prstGeom>
          <a:ln>
            <a:noFill/>
          </a:ln>
        </p:spPr>
      </p:pic>
      <p:sp>
        <p:nvSpPr>
          <p:cNvPr id="427" name="TextShape 4"/>
          <p:cNvSpPr txBox="1"/>
          <p:nvPr/>
        </p:nvSpPr>
        <p:spPr>
          <a:xfrm>
            <a:off x="2864520" y="1223280"/>
            <a:ext cx="4755240" cy="81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EFHW ANTENNA RADIATION PATTERNS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500" spc="-1" strike="noStrike">
                <a:latin typeface="Arial"/>
              </a:rPr>
              <a:t>(Sloping – 6ft-to-23ft,</a:t>
            </a:r>
            <a:endParaRPr b="0" lang="en-US" sz="1500" spc="-1" strike="noStrike">
              <a:latin typeface="Arial"/>
            </a:endParaRPr>
          </a:p>
          <a:p>
            <a:pPr algn="ctr"/>
            <a:r>
              <a:rPr b="0" lang="en-US" sz="1500" spc="-1" strike="noStrike">
                <a:latin typeface="Arial"/>
              </a:rPr>
              <a:t>w/Counterpoise &amp; Line Choke)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8" name="CustomShape 5"/>
          <p:cNvSpPr/>
          <p:nvPr/>
        </p:nvSpPr>
        <p:spPr>
          <a:xfrm>
            <a:off x="78130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432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3" name="TextShape 5"/>
          <p:cNvSpPr txBox="1"/>
          <p:nvPr/>
        </p:nvSpPr>
        <p:spPr>
          <a:xfrm>
            <a:off x="2737800" y="1201320"/>
            <a:ext cx="45378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END-FED HALF-WAVE ANTENNA  “EFHW”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34" name="TextShape 6"/>
          <p:cNvSpPr txBox="1"/>
          <p:nvPr/>
        </p:nvSpPr>
        <p:spPr>
          <a:xfrm>
            <a:off x="615600" y="1847520"/>
            <a:ext cx="8550360" cy="367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latin typeface="Arial"/>
              </a:rPr>
              <a:t>WIDE REPUTATION</a:t>
            </a:r>
            <a:r>
              <a:rPr b="0" lang="en-US" sz="1800" spc="-1" strike="noStrike">
                <a:latin typeface="Arial"/>
              </a:rPr>
              <a:t> “</a:t>
            </a:r>
            <a:r>
              <a:rPr b="0" i="1" lang="en-US" sz="1800" spc="-1" strike="noStrike">
                <a:latin typeface="Arial"/>
              </a:rPr>
              <a:t>FINICKY</a:t>
            </a:r>
            <a:r>
              <a:rPr b="0" lang="en-US" sz="1800" spc="-1" strike="noStrike">
                <a:latin typeface="Arial"/>
              </a:rPr>
              <a:t>”,   </a:t>
            </a:r>
            <a:r>
              <a:rPr b="0" i="1" lang="en-US" sz="1800" spc="-1" strike="noStrike">
                <a:latin typeface="Arial"/>
              </a:rPr>
              <a:t>WON’T LOAD</a:t>
            </a:r>
            <a:r>
              <a:rPr b="0" lang="en-US" sz="1800" spc="-1" strike="noStrike">
                <a:latin typeface="Arial"/>
              </a:rPr>
              <a:t>,   </a:t>
            </a:r>
            <a:r>
              <a:rPr b="0" i="1" lang="en-US" sz="1800" spc="-1" strike="noStrike">
                <a:latin typeface="Arial"/>
              </a:rPr>
              <a:t>POSITION SENSITIVE</a:t>
            </a:r>
            <a:r>
              <a:rPr b="0" lang="en-US" sz="1800" spc="-1" strike="noStrike">
                <a:latin typeface="Arial"/>
              </a:rPr>
              <a:t>, </a:t>
            </a:r>
            <a:r>
              <a:rPr b="0" i="1" lang="en-US" sz="1800" spc="-1" strike="noStrike">
                <a:latin typeface="Arial"/>
              </a:rPr>
              <a:t>NEEDS A TUNER</a:t>
            </a:r>
            <a:r>
              <a:rPr b="0" lang="en-US" sz="1800" spc="-1" strike="noStrike">
                <a:latin typeface="Arial"/>
              </a:rPr>
              <a:t>,  </a:t>
            </a:r>
            <a:r>
              <a:rPr b="0" i="1" lang="en-US" sz="1800" spc="-1" strike="noStrike">
                <a:latin typeface="Arial"/>
              </a:rPr>
              <a:t> RF IN THE SHACK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Balun secondary </a:t>
            </a:r>
            <a:r>
              <a:rPr b="1" i="1" lang="en-US" sz="1800" spc="-1" strike="noStrike">
                <a:latin typeface="Arial"/>
              </a:rPr>
              <a:t>COUNTERPOISE</a:t>
            </a:r>
            <a:r>
              <a:rPr b="0" lang="en-US" sz="1800" spc="-1" strike="noStrike">
                <a:latin typeface="Arial"/>
              </a:rPr>
              <a:t> is a requirement: - RF current flow in a conductor in concert with the oscillatory electric field causes Electromagnetic Radiation (ala Mr. Maxwell) and the transmitter does not “create” current from nothing, even in the secondary (ala Mr. Kirchhoff).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Ground losses MUST be minimized!  - Wastes transmitter power because ground losses are in series with the antenna radiation resistance (ala Mr. Ohm).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Coax shield (or your body/radio) and lossy soil completes the circuit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BALUN ABSORBS 12% OF TRANSMITTER POWER BECAUSE OF HIGH REACTANCE COMPONENT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NO GAIN OVER  1/2-WAVE DIPOLE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438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9" name="TextShape 5"/>
          <p:cNvSpPr txBox="1"/>
          <p:nvPr/>
        </p:nvSpPr>
        <p:spPr>
          <a:xfrm>
            <a:off x="1817280" y="1232640"/>
            <a:ext cx="6683400" cy="102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40-METER (68’) END-FED HALF-WAVE ANTENNA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1/4-WAVE ABOVE PERFECT EARTH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w/BALUN &amp; LINE CHOKE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40" name="" descr=""/>
          <p:cNvPicPr/>
          <p:nvPr/>
        </p:nvPicPr>
        <p:blipFill>
          <a:blip r:embed="rId1"/>
          <a:stretch/>
        </p:blipFill>
        <p:spPr>
          <a:xfrm>
            <a:off x="3105720" y="2273400"/>
            <a:ext cx="4137480" cy="291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1566720" y="21240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3306240" y="1265400"/>
            <a:ext cx="402336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DOUBLE EXTENDED ZEPP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46" name="" descr=""/>
          <p:cNvPicPr/>
          <p:nvPr/>
        </p:nvPicPr>
        <p:blipFill>
          <a:blip r:embed="rId1"/>
          <a:stretch/>
        </p:blipFill>
        <p:spPr>
          <a:xfrm>
            <a:off x="731520" y="1920240"/>
            <a:ext cx="4671720" cy="2651760"/>
          </a:xfrm>
          <a:prstGeom prst="rect">
            <a:avLst/>
          </a:prstGeom>
          <a:ln>
            <a:noFill/>
          </a:ln>
        </p:spPr>
      </p:pic>
      <p:pic>
        <p:nvPicPr>
          <p:cNvPr id="447" name="" descr=""/>
          <p:cNvPicPr/>
          <p:nvPr/>
        </p:nvPicPr>
        <p:blipFill>
          <a:blip r:embed="rId2"/>
          <a:stretch/>
        </p:blipFill>
        <p:spPr>
          <a:xfrm>
            <a:off x="6286680" y="1828800"/>
            <a:ext cx="2491560" cy="2564640"/>
          </a:xfrm>
          <a:prstGeom prst="rect">
            <a:avLst/>
          </a:prstGeom>
          <a:ln>
            <a:noFill/>
          </a:ln>
        </p:spPr>
      </p:pic>
      <p:sp>
        <p:nvSpPr>
          <p:cNvPr id="448" name="TextShape 6"/>
          <p:cNvSpPr txBox="1"/>
          <p:nvPr/>
        </p:nvSpPr>
        <p:spPr>
          <a:xfrm>
            <a:off x="2560320" y="4393440"/>
            <a:ext cx="5394960" cy="74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1800" spc="-1" strike="noStrike">
                <a:latin typeface="Arial"/>
              </a:rPr>
              <a:t>GREAT DX WIRE ANTENNA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Arial"/>
              </a:rPr>
              <a:t>Must be mounted 1/4</a:t>
            </a:r>
            <a:r>
              <a:rPr b="0" lang="en-US" sz="1400" spc="-1" strike="noStrike">
                <a:latin typeface="Arial"/>
                <a:ea typeface="Arial"/>
              </a:rPr>
              <a:t>λ</a:t>
            </a:r>
            <a:r>
              <a:rPr b="0" lang="en-US" sz="1400" spc="-1" strike="noStrike">
                <a:latin typeface="Arial"/>
                <a:ea typeface="Arial"/>
              </a:rPr>
              <a:t> above ground (80m = 68’)</a:t>
            </a:r>
            <a:endParaRPr b="0" lang="en-US" sz="14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Arial"/>
                <a:ea typeface="Arial"/>
              </a:rPr>
              <a:t>Multi-band – must use matching Network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09"/>
              </a:spcAft>
            </a:pPr>
            <a:r>
              <a:rPr b="0" lang="en-US" sz="1350" spc="-1" strike="noStrike">
                <a:latin typeface="Arial"/>
              </a:rPr>
              <a:t>`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451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452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3" name="CustomShape 5"/>
          <p:cNvSpPr/>
          <p:nvPr/>
        </p:nvSpPr>
        <p:spPr>
          <a:xfrm>
            <a:off x="4892040" y="2441520"/>
            <a:ext cx="320040" cy="91440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Line 6"/>
          <p:cNvSpPr/>
          <p:nvPr/>
        </p:nvSpPr>
        <p:spPr>
          <a:xfrm>
            <a:off x="4937760" y="271584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Line 7"/>
          <p:cNvSpPr/>
          <p:nvPr/>
        </p:nvSpPr>
        <p:spPr>
          <a:xfrm>
            <a:off x="4934880" y="289872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Line 8"/>
          <p:cNvSpPr/>
          <p:nvPr/>
        </p:nvSpPr>
        <p:spPr>
          <a:xfrm>
            <a:off x="4934880" y="308160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Line 9"/>
          <p:cNvSpPr/>
          <p:nvPr/>
        </p:nvSpPr>
        <p:spPr>
          <a:xfrm>
            <a:off x="4934880" y="326448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Line 10"/>
          <p:cNvSpPr/>
          <p:nvPr/>
        </p:nvSpPr>
        <p:spPr>
          <a:xfrm>
            <a:off x="4937760" y="344736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Line 11"/>
          <p:cNvSpPr/>
          <p:nvPr/>
        </p:nvSpPr>
        <p:spPr>
          <a:xfrm>
            <a:off x="4937760" y="363024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Line 12"/>
          <p:cNvSpPr/>
          <p:nvPr/>
        </p:nvSpPr>
        <p:spPr>
          <a:xfrm>
            <a:off x="4937760" y="381312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Line 13"/>
          <p:cNvSpPr/>
          <p:nvPr/>
        </p:nvSpPr>
        <p:spPr>
          <a:xfrm>
            <a:off x="4937760" y="399600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Line 14"/>
          <p:cNvSpPr/>
          <p:nvPr/>
        </p:nvSpPr>
        <p:spPr>
          <a:xfrm>
            <a:off x="4935240" y="2715840"/>
            <a:ext cx="228600" cy="0"/>
          </a:xfrm>
          <a:prstGeom prst="line">
            <a:avLst/>
          </a:prstGeom>
          <a:ln>
            <a:solidFill>
              <a:srgbClr val="000000"/>
            </a:solidFill>
            <a:custDash>
              <a:ds d="197000" sp="127000"/>
            </a:custDash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63" name="Formula 15"/>
              <p:cNvSpPr txBox="1"/>
              <p:nvPr/>
            </p:nvSpPr>
            <p:spPr>
              <a:xfrm>
                <a:off x="6705360" y="2126160"/>
                <a:ext cx="380160" cy="169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.64</m:t>
                    </m:r>
                    <m:r>
                      <m:t xml:space="preserve">λ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64" name="Line 16"/>
          <p:cNvSpPr/>
          <p:nvPr/>
        </p:nvSpPr>
        <p:spPr>
          <a:xfrm>
            <a:off x="7162560" y="2212920"/>
            <a:ext cx="155448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5" name="Line 17"/>
          <p:cNvSpPr/>
          <p:nvPr/>
        </p:nvSpPr>
        <p:spPr>
          <a:xfrm>
            <a:off x="5190840" y="2212920"/>
            <a:ext cx="1514520" cy="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66" name="Formula 18"/>
              <p:cNvSpPr txBox="1"/>
              <p:nvPr/>
            </p:nvSpPr>
            <p:spPr>
              <a:xfrm>
                <a:off x="4617360" y="3364200"/>
                <a:ext cx="198360" cy="312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λ</m:t>
                        </m:r>
                      </m:num>
                      <m:den>
                        <m:r>
                          <m:t xml:space="preserve">4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67" name="Line 19"/>
          <p:cNvSpPr/>
          <p:nvPr/>
        </p:nvSpPr>
        <p:spPr>
          <a:xfrm flipH="1" flipV="1">
            <a:off x="4713480" y="2487240"/>
            <a:ext cx="360" cy="8406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Line 20"/>
          <p:cNvSpPr/>
          <p:nvPr/>
        </p:nvSpPr>
        <p:spPr>
          <a:xfrm>
            <a:off x="4707000" y="3685320"/>
            <a:ext cx="1800" cy="6519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Line 21"/>
          <p:cNvSpPr/>
          <p:nvPr/>
        </p:nvSpPr>
        <p:spPr>
          <a:xfrm>
            <a:off x="5160960" y="2478240"/>
            <a:ext cx="12240" cy="1864080"/>
          </a:xfrm>
          <a:prstGeom prst="line">
            <a:avLst/>
          </a:prstGeom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Line 22"/>
          <p:cNvSpPr/>
          <p:nvPr/>
        </p:nvSpPr>
        <p:spPr>
          <a:xfrm>
            <a:off x="4932360" y="2478240"/>
            <a:ext cx="0" cy="1870200"/>
          </a:xfrm>
          <a:prstGeom prst="line">
            <a:avLst/>
          </a:prstGeom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Line 23"/>
          <p:cNvSpPr/>
          <p:nvPr/>
        </p:nvSpPr>
        <p:spPr>
          <a:xfrm flipH="1" flipV="1">
            <a:off x="5156640" y="2485800"/>
            <a:ext cx="3566160" cy="90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72" name="Formula 24"/>
              <p:cNvSpPr txBox="1"/>
              <p:nvPr/>
            </p:nvSpPr>
            <p:spPr>
              <a:xfrm>
                <a:off x="2956320" y="2117160"/>
                <a:ext cx="380160" cy="169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.64</m:t>
                    </m:r>
                    <m:r>
                      <m:t xml:space="preserve">λ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73" name="Line 25"/>
          <p:cNvSpPr/>
          <p:nvPr/>
        </p:nvSpPr>
        <p:spPr>
          <a:xfrm>
            <a:off x="3413520" y="2203920"/>
            <a:ext cx="155448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4" name="Line 26"/>
          <p:cNvSpPr/>
          <p:nvPr/>
        </p:nvSpPr>
        <p:spPr>
          <a:xfrm>
            <a:off x="1441800" y="2203920"/>
            <a:ext cx="1514520" cy="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Line 27"/>
          <p:cNvSpPr/>
          <p:nvPr/>
        </p:nvSpPr>
        <p:spPr>
          <a:xfrm flipH="1" flipV="1">
            <a:off x="1370880" y="2469240"/>
            <a:ext cx="3566160" cy="90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TextShape 28"/>
          <p:cNvSpPr txBox="1"/>
          <p:nvPr/>
        </p:nvSpPr>
        <p:spPr>
          <a:xfrm>
            <a:off x="2098800" y="1210320"/>
            <a:ext cx="60498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PRACTICAL DOUBLE EXTENDED ZEPP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77" name="CustomShape 29"/>
          <p:cNvSpPr/>
          <p:nvPr/>
        </p:nvSpPr>
        <p:spPr>
          <a:xfrm>
            <a:off x="4575960" y="4339440"/>
            <a:ext cx="1006560" cy="5616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000" spc="-1" strike="noStrike">
                <a:latin typeface="Arial"/>
              </a:rPr>
              <a:t>MATCHING</a:t>
            </a:r>
            <a:endParaRPr b="0" lang="en-US" sz="1000" spc="-1" strike="noStrike">
              <a:latin typeface="Arial"/>
            </a:endParaRPr>
          </a:p>
          <a:p>
            <a:pPr algn="ctr"/>
            <a:r>
              <a:rPr b="0" lang="en-US" sz="1000" spc="-1" strike="noStrike">
                <a:latin typeface="Arial"/>
              </a:rPr>
              <a:t>NETWORK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481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82" name="TextShape 5"/>
          <p:cNvSpPr txBox="1"/>
          <p:nvPr/>
        </p:nvSpPr>
        <p:spPr>
          <a:xfrm>
            <a:off x="1766160" y="1267200"/>
            <a:ext cx="61218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TERMINATED FOLDED DIPOLE  “TFD”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MULTI-BAND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83" name="" descr=""/>
          <p:cNvPicPr/>
          <p:nvPr/>
        </p:nvPicPr>
        <p:blipFill>
          <a:blip r:embed="rId1"/>
          <a:stretch/>
        </p:blipFill>
        <p:spPr>
          <a:xfrm>
            <a:off x="1371600" y="2103120"/>
            <a:ext cx="6576840" cy="266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487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88" name="" descr=""/>
          <p:cNvPicPr/>
          <p:nvPr/>
        </p:nvPicPr>
        <p:blipFill>
          <a:blip r:embed="rId1"/>
          <a:stretch/>
        </p:blipFill>
        <p:spPr>
          <a:xfrm>
            <a:off x="166320" y="1951200"/>
            <a:ext cx="9820440" cy="3206520"/>
          </a:xfrm>
          <a:prstGeom prst="rect">
            <a:avLst/>
          </a:prstGeom>
          <a:ln>
            <a:noFill/>
          </a:ln>
        </p:spPr>
      </p:pic>
      <p:sp>
        <p:nvSpPr>
          <p:cNvPr id="489" name="TextShape 5"/>
          <p:cNvSpPr txBox="1"/>
          <p:nvPr/>
        </p:nvSpPr>
        <p:spPr>
          <a:xfrm>
            <a:off x="3199320" y="1267200"/>
            <a:ext cx="300564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200" spc="-1" strike="noStrike">
                <a:latin typeface="Arial"/>
              </a:rPr>
              <a:t>MULTI-BAND DIPOLE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2" name="" descr=""/>
          <p:cNvPicPr/>
          <p:nvPr/>
        </p:nvPicPr>
        <p:blipFill>
          <a:blip r:embed="rId1"/>
          <a:stretch/>
        </p:blipFill>
        <p:spPr>
          <a:xfrm>
            <a:off x="5139000" y="1776960"/>
            <a:ext cx="4488480" cy="3740400"/>
          </a:xfrm>
          <a:prstGeom prst="rect">
            <a:avLst/>
          </a:prstGeom>
          <a:ln>
            <a:noFill/>
          </a:ln>
        </p:spPr>
      </p:pic>
      <p:sp>
        <p:nvSpPr>
          <p:cNvPr id="493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494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5" name="TextShape 5"/>
          <p:cNvSpPr txBox="1"/>
          <p:nvPr/>
        </p:nvSpPr>
        <p:spPr>
          <a:xfrm>
            <a:off x="3290040" y="1224720"/>
            <a:ext cx="3889800" cy="48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i="1" lang="en-US" sz="2400" spc="-1" strike="noStrike">
                <a:latin typeface="Arial"/>
              </a:rPr>
              <a:t>CAROLINA WINDOM</a:t>
            </a:r>
            <a:r>
              <a:rPr b="0" i="1" lang="en-US" sz="2400" spc="-1" strike="noStrike">
                <a:latin typeface="Arial"/>
                <a:ea typeface="Arial"/>
              </a:rPr>
              <a:t>® </a:t>
            </a:r>
            <a:r>
              <a:rPr b="0" lang="en-US" sz="1300" spc="-1" strike="noStrike">
                <a:latin typeface="Arial"/>
                <a:ea typeface="Arial"/>
              </a:rPr>
              <a:t>[4]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496" name="TextShape 6"/>
          <p:cNvSpPr txBox="1"/>
          <p:nvPr/>
        </p:nvSpPr>
        <p:spPr>
          <a:xfrm>
            <a:off x="456480" y="1873080"/>
            <a:ext cx="4314240" cy="264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DISTANT COUSIN OF THE G5RV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“</a:t>
            </a:r>
            <a:r>
              <a:rPr b="0" lang="en-US" sz="1800" spc="-1" strike="noStrike">
                <a:latin typeface="Arial"/>
              </a:rPr>
              <a:t>UPSIDE-DOWN  VERTICAL”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OCF WIRE IS COUNTERPOISE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22’ COAX IS VERTICAL RADIATOR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US" sz="1800" spc="-1" strike="noStrike">
                <a:latin typeface="Arial"/>
              </a:rPr>
              <a:t>OMNI DIRECTIONAL PATTERN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US" sz="1800" spc="-1" strike="noStrike">
                <a:latin typeface="Arial"/>
              </a:rPr>
              <a:t>LOW ANGLE OF RADIATION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US" sz="1800" spc="-1" strike="noStrike">
                <a:latin typeface="Arial"/>
              </a:rPr>
              <a:t>VERY LITTLE GROUND LOSSES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9" dur="indefinite" restart="never" nodeType="tmRoot">
          <p:childTnLst>
            <p:seq>
              <p:cTn id="240" dur="indefinite" nodeType="mainSeq">
                <p:childTnLst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0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1" name="TextShape 5"/>
          <p:cNvSpPr txBox="1"/>
          <p:nvPr/>
        </p:nvSpPr>
        <p:spPr>
          <a:xfrm>
            <a:off x="2041200" y="1200600"/>
            <a:ext cx="6299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NVIS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NEAR-VERTICAL-INCIDENT-SKYWAVE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2" name="TextShape 6"/>
          <p:cNvSpPr txBox="1"/>
          <p:nvPr/>
        </p:nvSpPr>
        <p:spPr>
          <a:xfrm>
            <a:off x="1032840" y="1960920"/>
            <a:ext cx="8364240" cy="273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en-US" sz="1800" spc="-1" strike="noStrike">
                <a:latin typeface="Arial"/>
              </a:rPr>
              <a:t>NOT</a:t>
            </a:r>
            <a:r>
              <a:rPr b="1" lang="en-US" sz="1800" spc="-1" strike="noStrike">
                <a:latin typeface="Arial"/>
              </a:rPr>
              <a:t> AN ANTENNA OR ANTENNA SYSTEM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latin typeface="Arial"/>
              </a:rPr>
              <a:t>NVIS IS A MODE OF HF PROPAGATION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BEST FOR LOCAL and REGIONAL HF COMMUNICATIONS – NOT DX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DIRECTIVITY PATTERN MAXIMIZES TRANSMISSION AND RECEPTION AT HIGH ANGLES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REJECTS LOW ANGLE, LONG RANGE, NOISE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USED BY MILITARY, FEMA, US CORPS of ENGINEERS, RED CROSS, MARS, SHARES, ARES/RACES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6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7" name="TextShape 5"/>
          <p:cNvSpPr txBox="1"/>
          <p:nvPr/>
        </p:nvSpPr>
        <p:spPr>
          <a:xfrm>
            <a:off x="2041200" y="1200960"/>
            <a:ext cx="6299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NVIS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NEAR-VERTICAL-INCIDENT-SKYWAVE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08" name="" descr=""/>
          <p:cNvPicPr/>
          <p:nvPr/>
        </p:nvPicPr>
        <p:blipFill>
          <a:blip r:embed="rId1"/>
          <a:stretch/>
        </p:blipFill>
        <p:spPr>
          <a:xfrm>
            <a:off x="644400" y="2121840"/>
            <a:ext cx="3373920" cy="2578680"/>
          </a:xfrm>
          <a:prstGeom prst="rect">
            <a:avLst/>
          </a:prstGeom>
          <a:ln>
            <a:noFill/>
          </a:ln>
        </p:spPr>
      </p:pic>
      <p:pic>
        <p:nvPicPr>
          <p:cNvPr id="509" name="" descr=""/>
          <p:cNvPicPr/>
          <p:nvPr/>
        </p:nvPicPr>
        <p:blipFill>
          <a:blip r:embed="rId2"/>
          <a:stretch/>
        </p:blipFill>
        <p:spPr>
          <a:xfrm>
            <a:off x="4778280" y="2166120"/>
            <a:ext cx="4466880" cy="2295000"/>
          </a:xfrm>
          <a:prstGeom prst="rect">
            <a:avLst/>
          </a:prstGeom>
          <a:ln>
            <a:noFill/>
          </a:ln>
        </p:spPr>
      </p:pic>
      <p:sp>
        <p:nvSpPr>
          <p:cNvPr id="510" name="TextShape 6"/>
          <p:cNvSpPr txBox="1"/>
          <p:nvPr/>
        </p:nvSpPr>
        <p:spPr>
          <a:xfrm>
            <a:off x="1184760" y="4818600"/>
            <a:ext cx="853272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HORIZONTAL DIPOLE AT HEIGHT </a:t>
            </a:r>
            <a:r>
              <a:rPr b="0" lang="en-US" sz="1800" spc="-1" strike="noStrike">
                <a:latin typeface="Arial"/>
                <a:ea typeface="Arial"/>
              </a:rPr>
              <a:t>≤ 0.2λ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  <a:ea typeface="Arial"/>
              </a:rPr>
              <a:t>EFFICIENCY DROPS AS HEIGHT DECREASED &lt; 0.15λ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1" name="TextShape 7"/>
          <p:cNvSpPr txBox="1"/>
          <p:nvPr/>
        </p:nvSpPr>
        <p:spPr>
          <a:xfrm>
            <a:off x="4074480" y="4474440"/>
            <a:ext cx="496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100" spc="-1" strike="noStrike">
                <a:latin typeface="Arial"/>
              </a:rPr>
              <a:t>[5]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12" name="TextShape 8"/>
          <p:cNvSpPr txBox="1"/>
          <p:nvPr/>
        </p:nvSpPr>
        <p:spPr>
          <a:xfrm>
            <a:off x="9325080" y="4386240"/>
            <a:ext cx="496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100" spc="-1" strike="noStrike">
                <a:latin typeface="Arial"/>
              </a:rPr>
              <a:t>[6]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98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9" name="TextShape 5"/>
          <p:cNvSpPr txBox="1"/>
          <p:nvPr/>
        </p:nvSpPr>
        <p:spPr>
          <a:xfrm>
            <a:off x="450360" y="1049760"/>
            <a:ext cx="9408600" cy="203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</a:rPr>
              <a:t>CAN TAKE MANY DIFFERENT FORMS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800" spc="-1" strike="noStrike">
                <a:latin typeface="Arial"/>
              </a:rPr>
              <a:t>SOME WORK BETTER THAN OTHERS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00" name="Formula 6"/>
              <p:cNvSpPr txBox="1"/>
              <p:nvPr/>
            </p:nvSpPr>
            <p:spPr>
              <a:xfrm>
                <a:off x="4066200" y="3105000"/>
                <a:ext cx="611280" cy="305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4039920" y="2155680"/>
            <a:ext cx="1035360" cy="119088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1454400" y="3170880"/>
            <a:ext cx="1190520" cy="886680"/>
          </a:xfrm>
          <a:prstGeom prst="rect">
            <a:avLst/>
          </a:prstGeom>
          <a:ln>
            <a:noFill/>
          </a:ln>
        </p:spPr>
      </p:pic>
      <p:sp>
        <p:nvSpPr>
          <p:cNvPr id="103" name="Freeform 7"/>
          <p:cNvSpPr/>
          <p:nvPr/>
        </p:nvSpPr>
        <p:spPr>
          <a:xfrm>
            <a:off x="1797120" y="2875680"/>
            <a:ext cx="4680" cy="356760"/>
          </a:xfrm>
          <a:custGeom>
            <a:avLst/>
            <a:gdLst/>
            <a:ahLst/>
            <a:rect l="0" t="0" r="r" b="b"/>
            <a:pathLst>
              <a:path w="13" h="991">
                <a:moveTo>
                  <a:pt x="12" y="990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104" name="Freeform 8"/>
          <p:cNvSpPr/>
          <p:nvPr/>
        </p:nvSpPr>
        <p:spPr>
          <a:xfrm>
            <a:off x="1861920" y="2758680"/>
            <a:ext cx="1048320" cy="129600"/>
          </a:xfrm>
          <a:custGeom>
            <a:avLst/>
            <a:gdLst/>
            <a:ahLst/>
            <a:rect l="0" t="0" r="r" b="b"/>
            <a:pathLst>
              <a:path w="2912" h="360">
                <a:moveTo>
                  <a:pt x="0" y="359"/>
                </a:moveTo>
                <a:lnTo>
                  <a:pt x="2911" y="0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105" name="Freeform 9"/>
          <p:cNvSpPr/>
          <p:nvPr/>
        </p:nvSpPr>
        <p:spPr>
          <a:xfrm>
            <a:off x="2970360" y="2621160"/>
            <a:ext cx="1048320" cy="129600"/>
          </a:xfrm>
          <a:custGeom>
            <a:avLst/>
            <a:gdLst/>
            <a:ahLst/>
            <a:rect l="0" t="0" r="r" b="b"/>
            <a:pathLst>
              <a:path w="2912" h="360">
                <a:moveTo>
                  <a:pt x="0" y="359"/>
                </a:moveTo>
                <a:lnTo>
                  <a:pt x="2911" y="0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106" name="Freeform 10"/>
          <p:cNvSpPr/>
          <p:nvPr/>
        </p:nvSpPr>
        <p:spPr>
          <a:xfrm>
            <a:off x="2488680" y="2774880"/>
            <a:ext cx="441360" cy="806400"/>
          </a:xfrm>
          <a:custGeom>
            <a:avLst/>
            <a:gdLst/>
            <a:ahLst/>
            <a:rect l="0" t="0" r="r" b="b"/>
            <a:pathLst>
              <a:path w="1226" h="2240">
                <a:moveTo>
                  <a:pt x="0" y="2236"/>
                </a:moveTo>
                <a:cubicBezTo>
                  <a:pt x="143" y="2218"/>
                  <a:pt x="302" y="2239"/>
                  <a:pt x="427" y="2158"/>
                </a:cubicBezTo>
                <a:cubicBezTo>
                  <a:pt x="551" y="2078"/>
                  <a:pt x="695" y="2026"/>
                  <a:pt x="776" y="1877"/>
                </a:cubicBezTo>
                <a:cubicBezTo>
                  <a:pt x="844" y="1750"/>
                  <a:pt x="904" y="1623"/>
                  <a:pt x="967" y="1494"/>
                </a:cubicBezTo>
                <a:cubicBezTo>
                  <a:pt x="1026" y="1372"/>
                  <a:pt x="1015" y="1259"/>
                  <a:pt x="1057" y="1135"/>
                </a:cubicBezTo>
                <a:cubicBezTo>
                  <a:pt x="1095" y="1020"/>
                  <a:pt x="1085" y="895"/>
                  <a:pt x="1091" y="775"/>
                </a:cubicBezTo>
                <a:cubicBezTo>
                  <a:pt x="1096" y="661"/>
                  <a:pt x="1103" y="542"/>
                  <a:pt x="1147" y="438"/>
                </a:cubicBezTo>
                <a:cubicBezTo>
                  <a:pt x="1198" y="319"/>
                  <a:pt x="1191" y="198"/>
                  <a:pt x="1214" y="78"/>
                </a:cubicBezTo>
                <a:lnTo>
                  <a:pt x="1225" y="0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107" name="CustomShape 11"/>
          <p:cNvSpPr/>
          <p:nvPr/>
        </p:nvSpPr>
        <p:spPr>
          <a:xfrm rot="21517200">
            <a:off x="2901600" y="2733480"/>
            <a:ext cx="68760" cy="40680"/>
          </a:xfrm>
          <a:prstGeom prst="rect">
            <a:avLst/>
          </a:prstGeom>
          <a:solidFill>
            <a:srgbClr val="729fc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12"/>
          <p:cNvSpPr/>
          <p:nvPr/>
        </p:nvSpPr>
        <p:spPr>
          <a:xfrm rot="21517200">
            <a:off x="1797480" y="2876040"/>
            <a:ext cx="68760" cy="40680"/>
          </a:xfrm>
          <a:prstGeom prst="rect">
            <a:avLst/>
          </a:prstGeom>
          <a:solidFill>
            <a:srgbClr val="729fc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13"/>
          <p:cNvSpPr/>
          <p:nvPr/>
        </p:nvSpPr>
        <p:spPr>
          <a:xfrm rot="21517200">
            <a:off x="4003560" y="2597760"/>
            <a:ext cx="68760" cy="41400"/>
          </a:xfrm>
          <a:prstGeom prst="rect">
            <a:avLst/>
          </a:prstGeom>
          <a:solidFill>
            <a:srgbClr val="729fc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Shape 14"/>
          <p:cNvSpPr txBox="1"/>
          <p:nvPr/>
        </p:nvSpPr>
        <p:spPr>
          <a:xfrm>
            <a:off x="1177200" y="4112640"/>
            <a:ext cx="18925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Classic Dipole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7903080" y="3183480"/>
            <a:ext cx="1190520" cy="886680"/>
          </a:xfrm>
          <a:prstGeom prst="rect">
            <a:avLst/>
          </a:prstGeom>
          <a:ln>
            <a:noFill/>
          </a:ln>
        </p:spPr>
      </p:pic>
      <p:sp>
        <p:nvSpPr>
          <p:cNvPr id="112" name="CustomShape 15"/>
          <p:cNvSpPr/>
          <p:nvPr/>
        </p:nvSpPr>
        <p:spPr>
          <a:xfrm rot="310800">
            <a:off x="5076360" y="2552040"/>
            <a:ext cx="68760" cy="41400"/>
          </a:xfrm>
          <a:prstGeom prst="rect">
            <a:avLst/>
          </a:prstGeom>
          <a:solidFill>
            <a:srgbClr val="729fc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16"/>
          <p:cNvSpPr/>
          <p:nvPr/>
        </p:nvSpPr>
        <p:spPr>
          <a:xfrm rot="310800">
            <a:off x="8024400" y="3173400"/>
            <a:ext cx="68760" cy="41400"/>
          </a:xfrm>
          <a:prstGeom prst="rect">
            <a:avLst/>
          </a:prstGeom>
          <a:solidFill>
            <a:srgbClr val="729fc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Freeform 17"/>
          <p:cNvSpPr/>
          <p:nvPr/>
        </p:nvSpPr>
        <p:spPr>
          <a:xfrm>
            <a:off x="5146920" y="2581920"/>
            <a:ext cx="2876760" cy="601920"/>
          </a:xfrm>
          <a:custGeom>
            <a:avLst/>
            <a:gdLst/>
            <a:ahLst/>
            <a:rect l="0" t="0" r="r" b="b"/>
            <a:pathLst>
              <a:path w="7991" h="1672">
                <a:moveTo>
                  <a:pt x="0" y="0"/>
                </a:moveTo>
                <a:lnTo>
                  <a:pt x="7990" y="1671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115" name="Freeform 18"/>
          <p:cNvSpPr/>
          <p:nvPr/>
        </p:nvSpPr>
        <p:spPr>
          <a:xfrm>
            <a:off x="7992000" y="3186720"/>
            <a:ext cx="94320" cy="498240"/>
          </a:xfrm>
          <a:custGeom>
            <a:avLst/>
            <a:gdLst/>
            <a:ahLst/>
            <a:rect l="0" t="0" r="r" b="b"/>
            <a:pathLst>
              <a:path w="262" h="1384">
                <a:moveTo>
                  <a:pt x="72" y="0"/>
                </a:moveTo>
                <a:cubicBezTo>
                  <a:pt x="17" y="61"/>
                  <a:pt x="38" y="143"/>
                  <a:pt x="18" y="218"/>
                </a:cubicBezTo>
                <a:cubicBezTo>
                  <a:pt x="0" y="288"/>
                  <a:pt x="18" y="364"/>
                  <a:pt x="12" y="437"/>
                </a:cubicBezTo>
                <a:cubicBezTo>
                  <a:pt x="7" y="501"/>
                  <a:pt x="11" y="568"/>
                  <a:pt x="12" y="635"/>
                </a:cubicBezTo>
                <a:cubicBezTo>
                  <a:pt x="12" y="702"/>
                  <a:pt x="13" y="773"/>
                  <a:pt x="12" y="840"/>
                </a:cubicBezTo>
                <a:cubicBezTo>
                  <a:pt x="11" y="911"/>
                  <a:pt x="22" y="982"/>
                  <a:pt x="31" y="1052"/>
                </a:cubicBezTo>
                <a:cubicBezTo>
                  <a:pt x="40" y="1127"/>
                  <a:pt x="75" y="1192"/>
                  <a:pt x="116" y="1250"/>
                </a:cubicBezTo>
                <a:lnTo>
                  <a:pt x="170" y="1317"/>
                </a:lnTo>
                <a:lnTo>
                  <a:pt x="243" y="1363"/>
                </a:lnTo>
                <a:lnTo>
                  <a:pt x="261" y="1383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116" name="TextShape 19"/>
          <p:cNvSpPr txBox="1"/>
          <p:nvPr/>
        </p:nvSpPr>
        <p:spPr>
          <a:xfrm>
            <a:off x="7957080" y="4123440"/>
            <a:ext cx="14486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End Fed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4"/>
          <a:stretch/>
        </p:blipFill>
        <p:spPr>
          <a:xfrm>
            <a:off x="4358520" y="3605040"/>
            <a:ext cx="1190520" cy="886680"/>
          </a:xfrm>
          <a:prstGeom prst="rect">
            <a:avLst/>
          </a:prstGeom>
          <a:ln>
            <a:noFill/>
          </a:ln>
        </p:spPr>
      </p:pic>
      <p:sp>
        <p:nvSpPr>
          <p:cNvPr id="118" name="Freeform 20"/>
          <p:cNvSpPr/>
          <p:nvPr/>
        </p:nvSpPr>
        <p:spPr>
          <a:xfrm>
            <a:off x="1845360" y="4055040"/>
            <a:ext cx="2844720" cy="1247400"/>
          </a:xfrm>
          <a:custGeom>
            <a:avLst/>
            <a:gdLst/>
            <a:ahLst/>
            <a:rect l="0" t="0" r="r" b="b"/>
            <a:pathLst>
              <a:path w="7902" h="3465">
                <a:moveTo>
                  <a:pt x="0" y="3069"/>
                </a:moveTo>
                <a:cubicBezTo>
                  <a:pt x="241" y="3052"/>
                  <a:pt x="506" y="3087"/>
                  <a:pt x="699" y="3271"/>
                </a:cubicBezTo>
                <a:cubicBezTo>
                  <a:pt x="902" y="3464"/>
                  <a:pt x="1204" y="3410"/>
                  <a:pt x="1452" y="3363"/>
                </a:cubicBezTo>
                <a:cubicBezTo>
                  <a:pt x="1710" y="3314"/>
                  <a:pt x="1942" y="3313"/>
                  <a:pt x="2187" y="3289"/>
                </a:cubicBezTo>
                <a:cubicBezTo>
                  <a:pt x="2413" y="3267"/>
                  <a:pt x="2649" y="3333"/>
                  <a:pt x="2867" y="3271"/>
                </a:cubicBezTo>
                <a:cubicBezTo>
                  <a:pt x="3090" y="3208"/>
                  <a:pt x="3300" y="3096"/>
                  <a:pt x="3492" y="2959"/>
                </a:cubicBezTo>
                <a:cubicBezTo>
                  <a:pt x="3841" y="2709"/>
                  <a:pt x="3979" y="3149"/>
                  <a:pt x="4318" y="3069"/>
                </a:cubicBezTo>
                <a:cubicBezTo>
                  <a:pt x="4611" y="3000"/>
                  <a:pt x="4921" y="3141"/>
                  <a:pt x="5219" y="3087"/>
                </a:cubicBezTo>
                <a:cubicBezTo>
                  <a:pt x="5476" y="3040"/>
                  <a:pt x="5783" y="3206"/>
                  <a:pt x="5990" y="2922"/>
                </a:cubicBezTo>
                <a:cubicBezTo>
                  <a:pt x="6109" y="2758"/>
                  <a:pt x="6448" y="2718"/>
                  <a:pt x="6413" y="2462"/>
                </a:cubicBezTo>
                <a:cubicBezTo>
                  <a:pt x="6378" y="2209"/>
                  <a:pt x="6458" y="1968"/>
                  <a:pt x="6578" y="1764"/>
                </a:cubicBezTo>
                <a:cubicBezTo>
                  <a:pt x="6706" y="1547"/>
                  <a:pt x="6580" y="1235"/>
                  <a:pt x="6927" y="1158"/>
                </a:cubicBezTo>
                <a:cubicBezTo>
                  <a:pt x="7163" y="1105"/>
                  <a:pt x="7341" y="949"/>
                  <a:pt x="7570" y="864"/>
                </a:cubicBezTo>
                <a:cubicBezTo>
                  <a:pt x="7785" y="785"/>
                  <a:pt x="7895" y="523"/>
                  <a:pt x="7901" y="294"/>
                </a:cubicBezTo>
                <a:lnTo>
                  <a:pt x="7901" y="74"/>
                </a:lnTo>
                <a:lnTo>
                  <a:pt x="7883" y="0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119" name="TextShape 21"/>
          <p:cNvSpPr txBox="1"/>
          <p:nvPr/>
        </p:nvSpPr>
        <p:spPr>
          <a:xfrm>
            <a:off x="4372200" y="4544640"/>
            <a:ext cx="1845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Wire on Ground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16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17" name="" descr=""/>
          <p:cNvPicPr/>
          <p:nvPr/>
        </p:nvPicPr>
        <p:blipFill>
          <a:blip r:embed="rId1"/>
          <a:stretch/>
        </p:blipFill>
        <p:spPr>
          <a:xfrm>
            <a:off x="1194840" y="1391040"/>
            <a:ext cx="7695720" cy="382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21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22" name="" descr=""/>
          <p:cNvPicPr/>
          <p:nvPr/>
        </p:nvPicPr>
        <p:blipFill>
          <a:blip r:embed="rId1"/>
          <a:stretch/>
        </p:blipFill>
        <p:spPr>
          <a:xfrm>
            <a:off x="2530800" y="2042640"/>
            <a:ext cx="4800240" cy="3390480"/>
          </a:xfrm>
          <a:prstGeom prst="rect">
            <a:avLst/>
          </a:prstGeom>
          <a:ln>
            <a:noFill/>
          </a:ln>
        </p:spPr>
      </p:pic>
      <p:sp>
        <p:nvSpPr>
          <p:cNvPr id="523" name="TextShape 5"/>
          <p:cNvSpPr txBox="1"/>
          <p:nvPr/>
        </p:nvSpPr>
        <p:spPr>
          <a:xfrm>
            <a:off x="2478240" y="1186560"/>
            <a:ext cx="5241960" cy="71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NVIS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0" lang="en-US" sz="2200" spc="-1" strike="noStrike">
                <a:latin typeface="Arial"/>
              </a:rPr>
              <a:t>NEAR-VERTICAL-INCIDENT-SKYWAVE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24" name="TextShape 6"/>
          <p:cNvSpPr txBox="1"/>
          <p:nvPr/>
        </p:nvSpPr>
        <p:spPr>
          <a:xfrm>
            <a:off x="7364160" y="4714560"/>
            <a:ext cx="496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100" spc="-1" strike="noStrike">
                <a:latin typeface="Arial"/>
              </a:rPr>
              <a:t>[7]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TextShape 3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28" name="" descr=""/>
          <p:cNvPicPr/>
          <p:nvPr/>
        </p:nvPicPr>
        <p:blipFill>
          <a:blip r:embed="rId1"/>
          <a:stretch/>
        </p:blipFill>
        <p:spPr>
          <a:xfrm>
            <a:off x="1224000" y="1104480"/>
            <a:ext cx="7415640" cy="4322160"/>
          </a:xfrm>
          <a:prstGeom prst="rect">
            <a:avLst/>
          </a:prstGeom>
          <a:ln>
            <a:noFill/>
          </a:ln>
        </p:spPr>
      </p:pic>
      <p:sp>
        <p:nvSpPr>
          <p:cNvPr id="529" name="CustomShape 4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30" name="TextShape 5"/>
          <p:cNvSpPr txBox="1"/>
          <p:nvPr/>
        </p:nvSpPr>
        <p:spPr>
          <a:xfrm>
            <a:off x="8428680" y="4474440"/>
            <a:ext cx="496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100" spc="-1" strike="noStrike">
                <a:latin typeface="Arial"/>
              </a:rPr>
              <a:t>[8]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34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35" name="" descr=""/>
          <p:cNvPicPr/>
          <p:nvPr/>
        </p:nvPicPr>
        <p:blipFill>
          <a:blip r:embed="rId1"/>
          <a:stretch/>
        </p:blipFill>
        <p:spPr>
          <a:xfrm>
            <a:off x="7299720" y="3441600"/>
            <a:ext cx="2521800" cy="1681200"/>
          </a:xfrm>
          <a:prstGeom prst="rect">
            <a:avLst/>
          </a:prstGeom>
          <a:ln>
            <a:noFill/>
          </a:ln>
        </p:spPr>
      </p:pic>
      <p:pic>
        <p:nvPicPr>
          <p:cNvPr id="536" name="" descr=""/>
          <p:cNvPicPr/>
          <p:nvPr/>
        </p:nvPicPr>
        <p:blipFill>
          <a:blip r:embed="rId2"/>
          <a:stretch/>
        </p:blipFill>
        <p:spPr>
          <a:xfrm>
            <a:off x="5450760" y="3691440"/>
            <a:ext cx="1735920" cy="1591920"/>
          </a:xfrm>
          <a:prstGeom prst="rect">
            <a:avLst/>
          </a:prstGeom>
          <a:ln>
            <a:noFill/>
          </a:ln>
        </p:spPr>
      </p:pic>
      <p:pic>
        <p:nvPicPr>
          <p:cNvPr id="537" name="" descr=""/>
          <p:cNvPicPr/>
          <p:nvPr/>
        </p:nvPicPr>
        <p:blipFill>
          <a:blip r:embed="rId3"/>
          <a:stretch/>
        </p:blipFill>
        <p:spPr>
          <a:xfrm>
            <a:off x="38520" y="1120680"/>
            <a:ext cx="5999760" cy="2138400"/>
          </a:xfrm>
          <a:prstGeom prst="rect">
            <a:avLst/>
          </a:prstGeom>
          <a:ln>
            <a:noFill/>
          </a:ln>
        </p:spPr>
      </p:pic>
      <p:pic>
        <p:nvPicPr>
          <p:cNvPr id="538" name="" descr=""/>
          <p:cNvPicPr/>
          <p:nvPr/>
        </p:nvPicPr>
        <p:blipFill>
          <a:blip r:embed="rId4"/>
          <a:stretch/>
        </p:blipFill>
        <p:spPr>
          <a:xfrm>
            <a:off x="140040" y="3323160"/>
            <a:ext cx="3798360" cy="2293920"/>
          </a:xfrm>
          <a:prstGeom prst="rect">
            <a:avLst/>
          </a:prstGeom>
          <a:ln>
            <a:noFill/>
          </a:ln>
        </p:spPr>
      </p:pic>
      <p:pic>
        <p:nvPicPr>
          <p:cNvPr id="539" name="" descr=""/>
          <p:cNvPicPr/>
          <p:nvPr/>
        </p:nvPicPr>
        <p:blipFill>
          <a:blip r:embed="rId5"/>
          <a:stretch/>
        </p:blipFill>
        <p:spPr>
          <a:xfrm>
            <a:off x="6384240" y="1137600"/>
            <a:ext cx="3678480" cy="224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43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44" name="" descr=""/>
          <p:cNvPicPr/>
          <p:nvPr/>
        </p:nvPicPr>
        <p:blipFill>
          <a:blip r:embed="rId1"/>
          <a:stretch/>
        </p:blipFill>
        <p:spPr>
          <a:xfrm>
            <a:off x="293040" y="1123560"/>
            <a:ext cx="3744000" cy="4296960"/>
          </a:xfrm>
          <a:prstGeom prst="rect">
            <a:avLst/>
          </a:prstGeom>
          <a:ln>
            <a:noFill/>
          </a:ln>
        </p:spPr>
      </p:pic>
      <p:sp>
        <p:nvSpPr>
          <p:cNvPr id="545" name="TextShape 5"/>
          <p:cNvSpPr txBox="1"/>
          <p:nvPr/>
        </p:nvSpPr>
        <p:spPr>
          <a:xfrm>
            <a:off x="4513320" y="1223640"/>
            <a:ext cx="40442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What is wrong in this diagram from 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February 2023 QST?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6" name="TextShape 6"/>
          <p:cNvSpPr txBox="1"/>
          <p:nvPr/>
        </p:nvSpPr>
        <p:spPr>
          <a:xfrm>
            <a:off x="4593960" y="2051640"/>
            <a:ext cx="4308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NO COUNTERPOISE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7" name="TextShape 7"/>
          <p:cNvSpPr txBox="1"/>
          <p:nvPr/>
        </p:nvSpPr>
        <p:spPr>
          <a:xfrm>
            <a:off x="4586760" y="2622960"/>
            <a:ext cx="4308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NO LIGHTNING ARRESTOR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8" name="TextShape 8"/>
          <p:cNvSpPr txBox="1"/>
          <p:nvPr/>
        </p:nvSpPr>
        <p:spPr>
          <a:xfrm>
            <a:off x="4601520" y="3187440"/>
            <a:ext cx="4308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NO GROUNDING &amp; BONDING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9" name="TextShape 9"/>
          <p:cNvSpPr txBox="1"/>
          <p:nvPr/>
        </p:nvSpPr>
        <p:spPr>
          <a:xfrm>
            <a:off x="4594680" y="3714840"/>
            <a:ext cx="47322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Unlimited access to  “HOT” Antenna wire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0" name="TextShape 10"/>
          <p:cNvSpPr txBox="1"/>
          <p:nvPr/>
        </p:nvSpPr>
        <p:spPr>
          <a:xfrm>
            <a:off x="4623480" y="4176360"/>
            <a:ext cx="51800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In QST’s defense, another figure “</a:t>
            </a:r>
            <a:r>
              <a:rPr b="0" i="1" lang="en-US" sz="1800" spc="-1" strike="noStrike">
                <a:latin typeface="Arial"/>
              </a:rPr>
              <a:t>mentions</a:t>
            </a:r>
            <a:r>
              <a:rPr b="0" lang="en-US" sz="1800" spc="-1" strike="noStrike">
                <a:latin typeface="Arial"/>
              </a:rPr>
              <a:t>” a counterpoise but offers no details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9" dur="indefinite" restart="never" nodeType="tmRoot">
          <p:childTnLst>
            <p:seq>
              <p:cTn id="280" dur="indefinite" nodeType="mainSeq">
                <p:childTnLst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54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555" name="" descr=""/>
          <p:cNvPicPr/>
          <p:nvPr/>
        </p:nvPicPr>
        <p:blipFill>
          <a:blip r:embed="rId1"/>
          <a:stretch/>
        </p:blipFill>
        <p:spPr>
          <a:xfrm>
            <a:off x="2321280" y="1588680"/>
            <a:ext cx="5170680" cy="3877920"/>
          </a:xfrm>
          <a:prstGeom prst="rect">
            <a:avLst/>
          </a:prstGeom>
          <a:ln>
            <a:noFill/>
          </a:ln>
        </p:spPr>
      </p:pic>
      <p:sp>
        <p:nvSpPr>
          <p:cNvPr id="556" name="TextShape 5"/>
          <p:cNvSpPr txBox="1"/>
          <p:nvPr/>
        </p:nvSpPr>
        <p:spPr>
          <a:xfrm>
            <a:off x="2121120" y="1144800"/>
            <a:ext cx="589140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600" spc="-1" strike="noStrike">
                <a:latin typeface="Arial"/>
              </a:rPr>
              <a:t>SAFETY FIRST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60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61" name="TextShape 5"/>
          <p:cNvSpPr txBox="1"/>
          <p:nvPr/>
        </p:nvSpPr>
        <p:spPr>
          <a:xfrm>
            <a:off x="304560" y="1203840"/>
            <a:ext cx="9637200" cy="361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latin typeface="Arial"/>
              </a:rPr>
              <a:t>[1]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Kraus, John D.,  “ANTENNAS”,  McGraw-Hill Book Company, Inc., 1950</a:t>
            </a:r>
            <a:r>
              <a:rPr b="0" lang="en-US" sz="1800" spc="-1" strike="noStrike">
                <a:latin typeface="Arial"/>
              </a:rPr>
              <a:t> 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[2]</a:t>
            </a:r>
            <a:r>
              <a:rPr b="0" lang="en-US" sz="1500" spc="-1" strike="noStrike">
                <a:latin typeface="Arial"/>
              </a:rPr>
              <a:t>	</a:t>
            </a:r>
            <a:r>
              <a:rPr b="0" lang="en-US" sz="15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Jasik, Henry, Editor,  “ANTENNA ENGINEERING HANDBOOK”, McGraw-Hill Book Company, 1961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[3]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Freeman, Roger L.,  “Telecommunications Transmission Hanbook, 2</a:t>
            </a:r>
            <a:r>
              <a:rPr b="0" lang="en-US" sz="1400" spc="-1" strike="noStrike" baseline="14000000">
                <a:latin typeface="Arial"/>
              </a:rPr>
              <a:t>nd</a:t>
            </a:r>
            <a:r>
              <a:rPr b="0" lang="en-US" sz="1400" spc="-1" strike="noStrike">
                <a:latin typeface="Arial"/>
              </a:rPr>
              <a:t> Ed.,  John Wiley &amp; Sons, 1981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[4]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Jim Wilkie (WY4R), Edgar Lambert (WA4LVB), and Joe Wright (W4UEB), “The ARRL Antenna Book” 1997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Staw, R Dean; Editor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[5]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Ben A. Witvliet, Erik van Maanen , George J. Petersen, Albert J. Westenberg, Mark J. Bentum, 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Cornelis H. Slump, and Roel Schiphorst, “Near Vertical Incidence Skywave Propagation: Elevation Angles 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and Optimum Antenna Height for Horizontal Dipole Antennas”,  IEEE Antennas and Propagation Magazine, 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Vol. 57, No. 1, February 2015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[6]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Ibid.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[7]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Ibid.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[8]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	</a:t>
            </a:r>
            <a:r>
              <a:rPr b="0" lang="en-US" sz="1400" spc="-1" strike="noStrike">
                <a:latin typeface="Arial"/>
              </a:rPr>
              <a:t>Ibid.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  <a:p>
            <a:r>
              <a:rPr b="0" lang="en-US" sz="1500" spc="-1" strike="noStrike">
                <a:latin typeface="Arial"/>
              </a:rPr>
              <a:t>Paper referenced in  [5, 6, 7 &amp; 8] is available on the club web site:  </a:t>
            </a:r>
            <a:r>
              <a:rPr b="0" lang="en-US" sz="1500" spc="-1" strike="noStrike">
                <a:latin typeface="Arial"/>
                <a:hlinkClick r:id="rId1"/>
              </a:rPr>
              <a:t>https://w1yca.org/ant.html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65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123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4" name="TextShape 5"/>
          <p:cNvSpPr txBox="1"/>
          <p:nvPr/>
        </p:nvSpPr>
        <p:spPr>
          <a:xfrm>
            <a:off x="274320" y="990000"/>
            <a:ext cx="9408600" cy="177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</a:rPr>
              <a:t>VERTICAL </a:t>
            </a:r>
            <a:r>
              <a:rPr b="0" lang="en-US" sz="1800" spc="-1" strike="noStrike">
                <a:latin typeface="Arial"/>
                <a:ea typeface="Arial"/>
              </a:rPr>
              <a:t>λ</a:t>
            </a:r>
            <a:r>
              <a:rPr b="0" lang="en-US" sz="1800" spc="-1" strike="noStrike">
                <a:latin typeface="Arial"/>
                <a:ea typeface="Arial"/>
              </a:rPr>
              <a:t>/4 WAVE - WITH MULTIPLE RADIALS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5817240" y="2549160"/>
            <a:ext cx="1190520" cy="886680"/>
          </a:xfrm>
          <a:prstGeom prst="rect">
            <a:avLst/>
          </a:prstGeom>
          <a:ln>
            <a:noFill/>
          </a:ln>
        </p:spPr>
      </p:pic>
      <p:sp>
        <p:nvSpPr>
          <p:cNvPr id="126" name="Line 6"/>
          <p:cNvSpPr/>
          <p:nvPr/>
        </p:nvSpPr>
        <p:spPr>
          <a:xfrm flipV="1">
            <a:off x="3626640" y="1860120"/>
            <a:ext cx="6480" cy="153504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Line 7"/>
          <p:cNvSpPr/>
          <p:nvPr/>
        </p:nvSpPr>
        <p:spPr>
          <a:xfrm flipV="1">
            <a:off x="3633120" y="3354120"/>
            <a:ext cx="2190600" cy="41040"/>
          </a:xfrm>
          <a:prstGeom prst="line">
            <a:avLst/>
          </a:prstGeom>
          <a:ln w="900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Line 8"/>
          <p:cNvSpPr/>
          <p:nvPr/>
        </p:nvSpPr>
        <p:spPr>
          <a:xfrm flipH="1">
            <a:off x="1564920" y="3395160"/>
            <a:ext cx="2068200" cy="20520"/>
          </a:xfrm>
          <a:prstGeom prst="line">
            <a:avLst/>
          </a:prstGeom>
          <a:ln w="900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Line 9"/>
          <p:cNvSpPr/>
          <p:nvPr/>
        </p:nvSpPr>
        <p:spPr>
          <a:xfrm flipV="1">
            <a:off x="3620160" y="3388320"/>
            <a:ext cx="6480" cy="1535040"/>
          </a:xfrm>
          <a:prstGeom prst="line">
            <a:avLst/>
          </a:prstGeom>
          <a:ln w="18360">
            <a:solidFill>
              <a:srgbClr val="000000"/>
            </a:solidFill>
            <a:custDash>
              <a:ds d="6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Line 10"/>
          <p:cNvSpPr/>
          <p:nvPr/>
        </p:nvSpPr>
        <p:spPr>
          <a:xfrm>
            <a:off x="3633120" y="3415680"/>
            <a:ext cx="2551320" cy="144216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Line 11"/>
          <p:cNvSpPr/>
          <p:nvPr/>
        </p:nvSpPr>
        <p:spPr>
          <a:xfrm flipH="1">
            <a:off x="1245240" y="3415680"/>
            <a:ext cx="2374920" cy="152172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Line 12"/>
          <p:cNvSpPr/>
          <p:nvPr/>
        </p:nvSpPr>
        <p:spPr>
          <a:xfrm flipH="1" flipV="1">
            <a:off x="1313280" y="2075040"/>
            <a:ext cx="2319840" cy="134064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Line 13"/>
          <p:cNvSpPr/>
          <p:nvPr/>
        </p:nvSpPr>
        <p:spPr>
          <a:xfrm flipV="1">
            <a:off x="3633120" y="2055960"/>
            <a:ext cx="2066040" cy="135972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TextShape 14"/>
          <p:cNvSpPr txBox="1"/>
          <p:nvPr/>
        </p:nvSpPr>
        <p:spPr>
          <a:xfrm>
            <a:off x="3620160" y="4469040"/>
            <a:ext cx="10875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Arial"/>
              </a:rPr>
              <a:t>IMAGE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138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9" name="TextShape 5"/>
          <p:cNvSpPr txBox="1"/>
          <p:nvPr/>
        </p:nvSpPr>
        <p:spPr>
          <a:xfrm>
            <a:off x="227160" y="1282320"/>
            <a:ext cx="9408600" cy="228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</a:rPr>
              <a:t>USUALLY A THIN CONDUCTOR ARRANGED IN A LINEAR CONFIGURATION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800" spc="-1" strike="noStrike">
                <a:latin typeface="Arial"/>
              </a:rPr>
              <a:t>EXAMPLE = HALF-WAVE DIPOLE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800" spc="-1" strike="noStrike">
                <a:latin typeface="Arial"/>
              </a:rPr>
              <a:t>Dipole =  “di”, meaning </a:t>
            </a:r>
            <a:r>
              <a:rPr b="0" i="1" lang="en-US" sz="1800" spc="-1" strike="noStrike" u="sng">
                <a:uFillTx/>
                <a:latin typeface="Arial"/>
              </a:rPr>
              <a:t>two</a:t>
            </a:r>
            <a:r>
              <a:rPr b="0" lang="en-US" sz="1800" spc="-1" strike="noStrike">
                <a:latin typeface="Arial"/>
              </a:rPr>
              <a:t>;  “pole” meaning </a:t>
            </a:r>
            <a:r>
              <a:rPr b="0" i="1" lang="en-US" sz="1800" spc="-1" strike="noStrike" u="sng">
                <a:uFillTx/>
                <a:latin typeface="Arial"/>
              </a:rPr>
              <a:t>electrical polarity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40" name="Line 6"/>
          <p:cNvSpPr/>
          <p:nvPr/>
        </p:nvSpPr>
        <p:spPr>
          <a:xfrm>
            <a:off x="2781360" y="3736080"/>
            <a:ext cx="18288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Line 7"/>
          <p:cNvSpPr/>
          <p:nvPr/>
        </p:nvSpPr>
        <p:spPr>
          <a:xfrm>
            <a:off x="4747320" y="3736080"/>
            <a:ext cx="18288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Line 8"/>
          <p:cNvSpPr/>
          <p:nvPr/>
        </p:nvSpPr>
        <p:spPr>
          <a:xfrm>
            <a:off x="4610160" y="3736080"/>
            <a:ext cx="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Line 9"/>
          <p:cNvSpPr/>
          <p:nvPr/>
        </p:nvSpPr>
        <p:spPr>
          <a:xfrm>
            <a:off x="4747320" y="3736080"/>
            <a:ext cx="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0"/>
          <p:cNvSpPr/>
          <p:nvPr/>
        </p:nvSpPr>
        <p:spPr>
          <a:xfrm>
            <a:off x="4518720" y="4330440"/>
            <a:ext cx="320040" cy="3200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Line 11"/>
          <p:cNvSpPr/>
          <p:nvPr/>
        </p:nvSpPr>
        <p:spPr>
          <a:xfrm flipV="1">
            <a:off x="6576120" y="3233160"/>
            <a:ext cx="0" cy="4572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Line 12"/>
          <p:cNvSpPr/>
          <p:nvPr/>
        </p:nvSpPr>
        <p:spPr>
          <a:xfrm>
            <a:off x="4610160" y="3736800"/>
            <a:ext cx="0" cy="59364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Line 13"/>
          <p:cNvSpPr/>
          <p:nvPr/>
        </p:nvSpPr>
        <p:spPr>
          <a:xfrm flipV="1">
            <a:off x="2781360" y="3233160"/>
            <a:ext cx="0" cy="4572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Line 14"/>
          <p:cNvSpPr/>
          <p:nvPr/>
        </p:nvSpPr>
        <p:spPr>
          <a:xfrm>
            <a:off x="4884480" y="3278880"/>
            <a:ext cx="169164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Line 15"/>
          <p:cNvSpPr/>
          <p:nvPr/>
        </p:nvSpPr>
        <p:spPr>
          <a:xfrm>
            <a:off x="2781360" y="3278880"/>
            <a:ext cx="1645920" cy="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0" name="Group 16"/>
          <p:cNvGrpSpPr/>
          <p:nvPr/>
        </p:nvGrpSpPr>
        <p:grpSpPr>
          <a:xfrm>
            <a:off x="4610160" y="4467600"/>
            <a:ext cx="137160" cy="86400"/>
            <a:chOff x="4610160" y="4467600"/>
            <a:chExt cx="137160" cy="86400"/>
          </a:xfrm>
        </p:grpSpPr>
        <p:sp>
          <p:nvSpPr>
            <p:cNvPr id="151" name="Freeform 17"/>
            <p:cNvSpPr/>
            <p:nvPr/>
          </p:nvSpPr>
          <p:spPr>
            <a:xfrm>
              <a:off x="4610160" y="4413600"/>
              <a:ext cx="73440" cy="97560"/>
            </a:xfrm>
            <a:custGeom>
              <a:avLst/>
              <a:gdLst/>
              <a:ahLst/>
              <a:rect l="0" t="0" r="r" b="b"/>
              <a:pathLst>
                <a:path w="204" h="271">
                  <a:moveTo>
                    <a:pt x="0" y="270"/>
                  </a:moveTo>
                  <a:cubicBezTo>
                    <a:pt x="114" y="0"/>
                    <a:pt x="203" y="270"/>
                    <a:pt x="203" y="270"/>
                  </a:cubicBezTo>
                </a:path>
              </a:pathLst>
            </a:custGeom>
            <a:ln w="18360">
              <a:solidFill>
                <a:srgbClr val="000000"/>
              </a:solidFill>
              <a:round/>
            </a:ln>
          </p:spPr>
        </p:sp>
        <p:sp>
          <p:nvSpPr>
            <p:cNvPr id="152" name="Freeform 18"/>
            <p:cNvSpPr/>
            <p:nvPr/>
          </p:nvSpPr>
          <p:spPr>
            <a:xfrm>
              <a:off x="4683240" y="4510800"/>
              <a:ext cx="64440" cy="97560"/>
            </a:xfrm>
            <a:custGeom>
              <a:avLst/>
              <a:gdLst/>
              <a:ahLst/>
              <a:rect l="0" t="0" r="r" b="b"/>
              <a:pathLst>
                <a:path w="179" h="271">
                  <a:moveTo>
                    <a:pt x="0" y="0"/>
                  </a:moveTo>
                  <a:cubicBezTo>
                    <a:pt x="114" y="270"/>
                    <a:pt x="178" y="0"/>
                    <a:pt x="178" y="0"/>
                  </a:cubicBezTo>
                </a:path>
              </a:pathLst>
            </a:custGeom>
            <a:ln w="18360">
              <a:solidFill>
                <a:srgbClr val="000000"/>
              </a:solidFill>
              <a:round/>
            </a:ln>
          </p:spPr>
        </p:sp>
      </p:grpSp>
      <mc:AlternateContent>
        <mc:Choice xmlns:a14="http://schemas.microsoft.com/office/drawing/2010/main" Requires="a14">
          <p:sp>
            <p:nvSpPr>
              <p:cNvPr id="153" name="Formula 19"/>
              <p:cNvSpPr txBox="1"/>
              <p:nvPr/>
            </p:nvSpPr>
            <p:spPr>
              <a:xfrm>
                <a:off x="4564440" y="3149280"/>
                <a:ext cx="198360" cy="312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λ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54" name="TextShape 20"/>
          <p:cNvSpPr txBox="1"/>
          <p:nvPr/>
        </p:nvSpPr>
        <p:spPr>
          <a:xfrm>
            <a:off x="4930200" y="3964680"/>
            <a:ext cx="1143000" cy="18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700" spc="-1" strike="noStrike">
                <a:latin typeface="Arial"/>
              </a:rPr>
              <a:t>TRANSMISSION LINE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155" name="Line 21"/>
          <p:cNvSpPr/>
          <p:nvPr/>
        </p:nvSpPr>
        <p:spPr>
          <a:xfrm>
            <a:off x="4747320" y="4147560"/>
            <a:ext cx="1234440" cy="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Line 22"/>
          <p:cNvSpPr/>
          <p:nvPr/>
        </p:nvSpPr>
        <p:spPr>
          <a:xfrm>
            <a:off x="2781720" y="3736440"/>
            <a:ext cx="18288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Line 23"/>
          <p:cNvSpPr/>
          <p:nvPr/>
        </p:nvSpPr>
        <p:spPr>
          <a:xfrm>
            <a:off x="4747680" y="3736440"/>
            <a:ext cx="18288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24"/>
          <p:cNvSpPr/>
          <p:nvPr/>
        </p:nvSpPr>
        <p:spPr>
          <a:xfrm>
            <a:off x="4610520" y="3736440"/>
            <a:ext cx="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25"/>
          <p:cNvSpPr/>
          <p:nvPr/>
        </p:nvSpPr>
        <p:spPr>
          <a:xfrm>
            <a:off x="4747680" y="3736440"/>
            <a:ext cx="0" cy="64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6"/>
          <p:cNvSpPr/>
          <p:nvPr/>
        </p:nvSpPr>
        <p:spPr>
          <a:xfrm>
            <a:off x="4519080" y="4330800"/>
            <a:ext cx="320040" cy="3200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27"/>
          <p:cNvSpPr/>
          <p:nvPr/>
        </p:nvSpPr>
        <p:spPr>
          <a:xfrm flipV="1">
            <a:off x="6576480" y="3233520"/>
            <a:ext cx="0" cy="4572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28"/>
          <p:cNvSpPr/>
          <p:nvPr/>
        </p:nvSpPr>
        <p:spPr>
          <a:xfrm>
            <a:off x="4610520" y="3737160"/>
            <a:ext cx="0" cy="59364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29"/>
          <p:cNvSpPr/>
          <p:nvPr/>
        </p:nvSpPr>
        <p:spPr>
          <a:xfrm flipV="1">
            <a:off x="2781720" y="3233520"/>
            <a:ext cx="0" cy="4572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30"/>
          <p:cNvSpPr/>
          <p:nvPr/>
        </p:nvSpPr>
        <p:spPr>
          <a:xfrm>
            <a:off x="4884840" y="3279240"/>
            <a:ext cx="169164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31"/>
          <p:cNvSpPr/>
          <p:nvPr/>
        </p:nvSpPr>
        <p:spPr>
          <a:xfrm>
            <a:off x="2781720" y="3279240"/>
            <a:ext cx="1645920" cy="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6" name="Group 32"/>
          <p:cNvGrpSpPr/>
          <p:nvPr/>
        </p:nvGrpSpPr>
        <p:grpSpPr>
          <a:xfrm>
            <a:off x="4610520" y="4467960"/>
            <a:ext cx="137160" cy="86400"/>
            <a:chOff x="4610520" y="4467960"/>
            <a:chExt cx="137160" cy="86400"/>
          </a:xfrm>
        </p:grpSpPr>
        <p:sp>
          <p:nvSpPr>
            <p:cNvPr id="167" name="Freeform 33"/>
            <p:cNvSpPr/>
            <p:nvPr/>
          </p:nvSpPr>
          <p:spPr>
            <a:xfrm>
              <a:off x="4610520" y="4413960"/>
              <a:ext cx="73440" cy="97560"/>
            </a:xfrm>
            <a:custGeom>
              <a:avLst/>
              <a:gdLst/>
              <a:ahLst/>
              <a:rect l="0" t="0" r="r" b="b"/>
              <a:pathLst>
                <a:path w="204" h="271">
                  <a:moveTo>
                    <a:pt x="0" y="270"/>
                  </a:moveTo>
                  <a:cubicBezTo>
                    <a:pt x="114" y="0"/>
                    <a:pt x="203" y="270"/>
                    <a:pt x="203" y="270"/>
                  </a:cubicBezTo>
                </a:path>
              </a:pathLst>
            </a:custGeom>
            <a:ln w="18360">
              <a:solidFill>
                <a:srgbClr val="000000"/>
              </a:solidFill>
              <a:round/>
            </a:ln>
          </p:spPr>
        </p:sp>
        <p:sp>
          <p:nvSpPr>
            <p:cNvPr id="168" name="Freeform 34"/>
            <p:cNvSpPr/>
            <p:nvPr/>
          </p:nvSpPr>
          <p:spPr>
            <a:xfrm>
              <a:off x="4683600" y="4511160"/>
              <a:ext cx="64440" cy="97560"/>
            </a:xfrm>
            <a:custGeom>
              <a:avLst/>
              <a:gdLst/>
              <a:ahLst/>
              <a:rect l="0" t="0" r="r" b="b"/>
              <a:pathLst>
                <a:path w="179" h="271">
                  <a:moveTo>
                    <a:pt x="0" y="0"/>
                  </a:moveTo>
                  <a:cubicBezTo>
                    <a:pt x="114" y="270"/>
                    <a:pt x="178" y="0"/>
                    <a:pt x="178" y="0"/>
                  </a:cubicBezTo>
                </a:path>
              </a:pathLst>
            </a:custGeom>
            <a:ln w="18360">
              <a:solidFill>
                <a:srgbClr val="000000"/>
              </a:solidFill>
              <a:round/>
            </a:ln>
          </p:spPr>
        </p:sp>
      </p:grpSp>
      <mc:AlternateContent>
        <mc:Choice xmlns:a14="http://schemas.microsoft.com/office/drawing/2010/main" Requires="a14">
          <p:sp>
            <p:nvSpPr>
              <p:cNvPr id="169" name="Formula 35"/>
              <p:cNvSpPr txBox="1"/>
              <p:nvPr/>
            </p:nvSpPr>
            <p:spPr>
              <a:xfrm>
                <a:off x="4564800" y="3149640"/>
                <a:ext cx="198360" cy="312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λ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70" name="TextShape 36"/>
          <p:cNvSpPr txBox="1"/>
          <p:nvPr/>
        </p:nvSpPr>
        <p:spPr>
          <a:xfrm>
            <a:off x="4930560" y="3965040"/>
            <a:ext cx="1143000" cy="18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700" spc="-1" strike="noStrike">
                <a:latin typeface="Arial"/>
              </a:rPr>
              <a:t>TRANSMISSION LINE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171" name="Line 37"/>
          <p:cNvSpPr/>
          <p:nvPr/>
        </p:nvSpPr>
        <p:spPr>
          <a:xfrm>
            <a:off x="4747680" y="4147920"/>
            <a:ext cx="1234440" cy="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172" name="Formula 38"/>
              <p:cNvSpPr txBox="1"/>
              <p:nvPr/>
            </p:nvSpPr>
            <p:spPr>
              <a:xfrm>
                <a:off x="4332960" y="4873320"/>
                <a:ext cx="707040" cy="382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λ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468</m:t>
                        </m:r>
                      </m:num>
                      <m:den>
                        <m:sSub>
                          <m:e>
                            <m:r>
                              <m:t xml:space="preserve">f</m:t>
                            </m:r>
                          </m:e>
                          <m:sub>
                            <m:r>
                              <m:t xml:space="preserve">MHz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176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7" name="TextShape 5"/>
          <p:cNvSpPr txBox="1"/>
          <p:nvPr/>
        </p:nvSpPr>
        <p:spPr>
          <a:xfrm>
            <a:off x="176400" y="1640880"/>
            <a:ext cx="9789120" cy="88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2800" spc="-1" strike="noStrike">
                <a:latin typeface="Arial"/>
              </a:rPr>
              <a:t>THE </a:t>
            </a:r>
            <a:r>
              <a:rPr b="0" i="1" lang="en-US" sz="2800" spc="-1" strike="noStrike">
                <a:latin typeface="Arial"/>
              </a:rPr>
              <a:t>“IDEAL”</a:t>
            </a:r>
            <a:r>
              <a:rPr b="0" lang="en-US" sz="2800" spc="-1" strike="noStrike">
                <a:latin typeface="Arial"/>
              </a:rPr>
              <a:t> ANTENNA RADIATES 100% OF </a:t>
            </a:r>
            <a:endParaRPr b="0" lang="en-US" sz="2800" spc="-1" strike="noStrike">
              <a:latin typeface="Arial"/>
            </a:endParaRPr>
          </a:p>
          <a:p>
            <a:pPr algn="ctr"/>
            <a:r>
              <a:rPr b="0" lang="en-US" sz="2800" spc="-1" strike="noStrike">
                <a:latin typeface="Arial"/>
              </a:rPr>
              <a:t>THE ENERGY DELIVERED TO IT</a:t>
            </a:r>
            <a:r>
              <a:rPr b="0" lang="en-US" sz="2200" spc="-1" strike="noStrike">
                <a:latin typeface="Arial"/>
              </a:rPr>
              <a:t>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78" name="TextShape 6"/>
          <p:cNvSpPr txBox="1"/>
          <p:nvPr/>
        </p:nvSpPr>
        <p:spPr>
          <a:xfrm>
            <a:off x="1849320" y="3297600"/>
            <a:ext cx="696384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2800" spc="-1" strike="noStrike">
                <a:latin typeface="Arial"/>
              </a:rPr>
              <a:t>THE IDEAL ANTENNA DOES NOT EXIST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182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183" name="Group 5"/>
          <p:cNvGrpSpPr/>
          <p:nvPr/>
        </p:nvGrpSpPr>
        <p:grpSpPr>
          <a:xfrm>
            <a:off x="2222280" y="2248920"/>
            <a:ext cx="198000" cy="461520"/>
            <a:chOff x="2222280" y="2248920"/>
            <a:chExt cx="198000" cy="461520"/>
          </a:xfrm>
        </p:grpSpPr>
        <p:sp>
          <p:nvSpPr>
            <p:cNvPr id="184" name="Line 6"/>
            <p:cNvSpPr/>
            <p:nvPr/>
          </p:nvSpPr>
          <p:spPr>
            <a:xfrm>
              <a:off x="2302560" y="2248920"/>
              <a:ext cx="105120" cy="4284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Line 7"/>
            <p:cNvSpPr/>
            <p:nvPr/>
          </p:nvSpPr>
          <p:spPr>
            <a:xfrm flipH="1">
              <a:off x="2223720" y="2291760"/>
              <a:ext cx="185400" cy="529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Line 8"/>
            <p:cNvSpPr/>
            <p:nvPr/>
          </p:nvSpPr>
          <p:spPr>
            <a:xfrm>
              <a:off x="2222280" y="2344680"/>
              <a:ext cx="190440" cy="576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Line 9"/>
            <p:cNvSpPr/>
            <p:nvPr/>
          </p:nvSpPr>
          <p:spPr>
            <a:xfrm flipH="1">
              <a:off x="2227320" y="2402280"/>
              <a:ext cx="185400" cy="529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Line 10"/>
            <p:cNvSpPr/>
            <p:nvPr/>
          </p:nvSpPr>
          <p:spPr>
            <a:xfrm>
              <a:off x="2225880" y="2455200"/>
              <a:ext cx="190440" cy="576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Line 11"/>
            <p:cNvSpPr/>
            <p:nvPr/>
          </p:nvSpPr>
          <p:spPr>
            <a:xfrm flipH="1">
              <a:off x="2230920" y="2512440"/>
              <a:ext cx="185400" cy="529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Line 12"/>
            <p:cNvSpPr/>
            <p:nvPr/>
          </p:nvSpPr>
          <p:spPr>
            <a:xfrm>
              <a:off x="2229840" y="2565360"/>
              <a:ext cx="190440" cy="576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Line 13"/>
            <p:cNvSpPr/>
            <p:nvPr/>
          </p:nvSpPr>
          <p:spPr>
            <a:xfrm flipH="1">
              <a:off x="2234520" y="2622960"/>
              <a:ext cx="185400" cy="529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Line 14"/>
            <p:cNvSpPr/>
            <p:nvPr/>
          </p:nvSpPr>
          <p:spPr>
            <a:xfrm>
              <a:off x="2233440" y="2675880"/>
              <a:ext cx="111240" cy="345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3" name="Group 15"/>
          <p:cNvGrpSpPr/>
          <p:nvPr/>
        </p:nvGrpSpPr>
        <p:grpSpPr>
          <a:xfrm>
            <a:off x="2255400" y="3238920"/>
            <a:ext cx="198000" cy="461520"/>
            <a:chOff x="2255400" y="3238920"/>
            <a:chExt cx="198000" cy="461520"/>
          </a:xfrm>
        </p:grpSpPr>
        <p:sp>
          <p:nvSpPr>
            <p:cNvPr id="194" name="Line 16"/>
            <p:cNvSpPr/>
            <p:nvPr/>
          </p:nvSpPr>
          <p:spPr>
            <a:xfrm>
              <a:off x="2335680" y="3238920"/>
              <a:ext cx="105120" cy="4284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Line 17"/>
            <p:cNvSpPr/>
            <p:nvPr/>
          </p:nvSpPr>
          <p:spPr>
            <a:xfrm flipH="1">
              <a:off x="2256840" y="3281760"/>
              <a:ext cx="185400" cy="529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Line 18"/>
            <p:cNvSpPr/>
            <p:nvPr/>
          </p:nvSpPr>
          <p:spPr>
            <a:xfrm>
              <a:off x="2255400" y="3334680"/>
              <a:ext cx="190440" cy="576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Line 19"/>
            <p:cNvSpPr/>
            <p:nvPr/>
          </p:nvSpPr>
          <p:spPr>
            <a:xfrm flipH="1">
              <a:off x="2260440" y="3392280"/>
              <a:ext cx="185400" cy="529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Line 20"/>
            <p:cNvSpPr/>
            <p:nvPr/>
          </p:nvSpPr>
          <p:spPr>
            <a:xfrm>
              <a:off x="2259000" y="3445200"/>
              <a:ext cx="190440" cy="576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Line 21"/>
            <p:cNvSpPr/>
            <p:nvPr/>
          </p:nvSpPr>
          <p:spPr>
            <a:xfrm flipH="1">
              <a:off x="2264040" y="3502440"/>
              <a:ext cx="185400" cy="529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Line 22"/>
            <p:cNvSpPr/>
            <p:nvPr/>
          </p:nvSpPr>
          <p:spPr>
            <a:xfrm>
              <a:off x="2262960" y="3555360"/>
              <a:ext cx="190440" cy="576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Line 23"/>
            <p:cNvSpPr/>
            <p:nvPr/>
          </p:nvSpPr>
          <p:spPr>
            <a:xfrm flipH="1">
              <a:off x="2267640" y="3612960"/>
              <a:ext cx="185400" cy="529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Line 24"/>
            <p:cNvSpPr/>
            <p:nvPr/>
          </p:nvSpPr>
          <p:spPr>
            <a:xfrm>
              <a:off x="2266560" y="3665880"/>
              <a:ext cx="111240" cy="345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3" name="Line 25"/>
          <p:cNvSpPr/>
          <p:nvPr/>
        </p:nvSpPr>
        <p:spPr>
          <a:xfrm flipH="1">
            <a:off x="2335680" y="2710440"/>
            <a:ext cx="3240" cy="5328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Line 26"/>
          <p:cNvSpPr/>
          <p:nvPr/>
        </p:nvSpPr>
        <p:spPr>
          <a:xfrm>
            <a:off x="2303640" y="1787760"/>
            <a:ext cx="6840" cy="46116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Line 27"/>
          <p:cNvSpPr/>
          <p:nvPr/>
        </p:nvSpPr>
        <p:spPr>
          <a:xfrm>
            <a:off x="2372760" y="3695040"/>
            <a:ext cx="10080" cy="46116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Line 28"/>
          <p:cNvSpPr/>
          <p:nvPr/>
        </p:nvSpPr>
        <p:spPr>
          <a:xfrm flipH="1">
            <a:off x="1314360" y="1797120"/>
            <a:ext cx="989280" cy="7920"/>
          </a:xfrm>
          <a:prstGeom prst="line">
            <a:avLst/>
          </a:prstGeom>
          <a:ln w="1836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Line 29"/>
          <p:cNvSpPr/>
          <p:nvPr/>
        </p:nvSpPr>
        <p:spPr>
          <a:xfrm flipH="1">
            <a:off x="1316520" y="4146840"/>
            <a:ext cx="10663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Line 30"/>
          <p:cNvSpPr/>
          <p:nvPr/>
        </p:nvSpPr>
        <p:spPr>
          <a:xfrm>
            <a:off x="1314360" y="1796040"/>
            <a:ext cx="0" cy="98964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31"/>
          <p:cNvSpPr/>
          <p:nvPr/>
        </p:nvSpPr>
        <p:spPr>
          <a:xfrm>
            <a:off x="1155960" y="2782800"/>
            <a:ext cx="320040" cy="3200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0" name="Group 32"/>
          <p:cNvGrpSpPr/>
          <p:nvPr/>
        </p:nvGrpSpPr>
        <p:grpSpPr>
          <a:xfrm>
            <a:off x="1247400" y="2919960"/>
            <a:ext cx="137160" cy="86400"/>
            <a:chOff x="1247400" y="2919960"/>
            <a:chExt cx="137160" cy="86400"/>
          </a:xfrm>
        </p:grpSpPr>
        <p:sp>
          <p:nvSpPr>
            <p:cNvPr id="211" name="Freeform 33"/>
            <p:cNvSpPr/>
            <p:nvPr/>
          </p:nvSpPr>
          <p:spPr>
            <a:xfrm>
              <a:off x="1247400" y="2865960"/>
              <a:ext cx="73440" cy="97560"/>
            </a:xfrm>
            <a:custGeom>
              <a:avLst/>
              <a:gdLst/>
              <a:ahLst/>
              <a:rect l="0" t="0" r="r" b="b"/>
              <a:pathLst>
                <a:path w="204" h="271">
                  <a:moveTo>
                    <a:pt x="0" y="270"/>
                  </a:moveTo>
                  <a:cubicBezTo>
                    <a:pt x="114" y="0"/>
                    <a:pt x="203" y="270"/>
                    <a:pt x="203" y="270"/>
                  </a:cubicBezTo>
                </a:path>
              </a:pathLst>
            </a:custGeom>
            <a:ln w="18360">
              <a:solidFill>
                <a:srgbClr val="000000"/>
              </a:solidFill>
              <a:round/>
            </a:ln>
          </p:spPr>
        </p:sp>
        <p:sp>
          <p:nvSpPr>
            <p:cNvPr id="212" name="Freeform 34"/>
            <p:cNvSpPr/>
            <p:nvPr/>
          </p:nvSpPr>
          <p:spPr>
            <a:xfrm>
              <a:off x="1320480" y="2963160"/>
              <a:ext cx="64440" cy="97560"/>
            </a:xfrm>
            <a:custGeom>
              <a:avLst/>
              <a:gdLst/>
              <a:ahLst/>
              <a:rect l="0" t="0" r="r" b="b"/>
              <a:pathLst>
                <a:path w="179" h="271">
                  <a:moveTo>
                    <a:pt x="0" y="0"/>
                  </a:moveTo>
                  <a:cubicBezTo>
                    <a:pt x="114" y="270"/>
                    <a:pt x="178" y="0"/>
                    <a:pt x="178" y="0"/>
                  </a:cubicBezTo>
                </a:path>
              </a:pathLst>
            </a:custGeom>
            <a:ln w="18360">
              <a:solidFill>
                <a:srgbClr val="000000"/>
              </a:solidFill>
              <a:round/>
            </a:ln>
          </p:spPr>
        </p:sp>
      </p:grpSp>
      <p:sp>
        <p:nvSpPr>
          <p:cNvPr id="213" name="Line 35"/>
          <p:cNvSpPr/>
          <p:nvPr/>
        </p:nvSpPr>
        <p:spPr>
          <a:xfrm>
            <a:off x="1311120" y="3102840"/>
            <a:ext cx="5400" cy="105444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TextShape 36"/>
          <p:cNvSpPr txBox="1"/>
          <p:nvPr/>
        </p:nvSpPr>
        <p:spPr>
          <a:xfrm>
            <a:off x="2457360" y="2282760"/>
            <a:ext cx="571680" cy="40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 baseline="-33000">
                <a:latin typeface="Arial"/>
              </a:rPr>
              <a:t>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5" name="TextShape 37"/>
          <p:cNvSpPr txBox="1"/>
          <p:nvPr/>
        </p:nvSpPr>
        <p:spPr>
          <a:xfrm>
            <a:off x="2470320" y="3255840"/>
            <a:ext cx="571680" cy="40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 baseline="-33000">
                <a:latin typeface="Arial"/>
              </a:rPr>
              <a:t>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6" name="TextShape 38"/>
          <p:cNvSpPr txBox="1"/>
          <p:nvPr/>
        </p:nvSpPr>
        <p:spPr>
          <a:xfrm>
            <a:off x="1005840" y="4225680"/>
            <a:ext cx="2130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AT RESONANCE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7" name="TextShape 39"/>
          <p:cNvSpPr txBox="1"/>
          <p:nvPr/>
        </p:nvSpPr>
        <p:spPr>
          <a:xfrm>
            <a:off x="398520" y="4849200"/>
            <a:ext cx="6390360" cy="40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 baseline="-33000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 = RADIATION RESISTANCE     R</a:t>
            </a:r>
            <a:r>
              <a:rPr b="0" lang="en-US" sz="1800" spc="-1" strike="noStrike" baseline="-33000">
                <a:latin typeface="Arial"/>
              </a:rPr>
              <a:t>G</a:t>
            </a:r>
            <a:r>
              <a:rPr b="0" lang="en-US" sz="1800" spc="-1" strike="noStrike">
                <a:latin typeface="Arial"/>
              </a:rPr>
              <a:t> = GROUND LOSSES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8" name="TextShape 40"/>
          <p:cNvSpPr txBox="1"/>
          <p:nvPr/>
        </p:nvSpPr>
        <p:spPr>
          <a:xfrm>
            <a:off x="2035080" y="1229760"/>
            <a:ext cx="6651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SIMPLE THEORETICAL ANTENNA CIRCUIT ANALYSIS  </a:t>
            </a:r>
            <a:r>
              <a:rPr b="0" lang="en-US" sz="1300" spc="-1" strike="noStrike">
                <a:latin typeface="Arial"/>
              </a:rPr>
              <a:t>[2]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cxnSp>
        <p:nvCxnSpPr>
          <p:cNvPr id="219" name="Line 41"/>
          <p:cNvCxnSpPr/>
          <p:nvPr/>
        </p:nvCxnSpPr>
        <p:spPr>
          <a:xfrm>
            <a:off x="9097560" y="1856520"/>
            <a:ext cx="2160" cy="360"/>
          </a:xfrm>
          <a:prstGeom prst="curvedConnector3">
            <a:avLst/>
          </a:prstGeom>
          <a:ln>
            <a:solidFill>
              <a:srgbClr val="3465a4"/>
            </a:solidFill>
          </a:ln>
        </p:spPr>
      </p:cxnSp>
      <p:grpSp>
        <p:nvGrpSpPr>
          <p:cNvPr id="220" name="Group 42"/>
          <p:cNvGrpSpPr/>
          <p:nvPr/>
        </p:nvGrpSpPr>
        <p:grpSpPr>
          <a:xfrm>
            <a:off x="6628680" y="1784520"/>
            <a:ext cx="3451320" cy="3427560"/>
            <a:chOff x="6628680" y="1784520"/>
            <a:chExt cx="3451320" cy="3427560"/>
          </a:xfrm>
        </p:grpSpPr>
        <p:grpSp>
          <p:nvGrpSpPr>
            <p:cNvPr id="221" name="Group 43"/>
            <p:cNvGrpSpPr/>
            <p:nvPr/>
          </p:nvGrpSpPr>
          <p:grpSpPr>
            <a:xfrm>
              <a:off x="6886440" y="1784520"/>
              <a:ext cx="3193560" cy="3427560"/>
              <a:chOff x="6886440" y="1784520"/>
              <a:chExt cx="3193560" cy="3427560"/>
            </a:xfrm>
          </p:grpSpPr>
          <p:grpSp>
            <p:nvGrpSpPr>
              <p:cNvPr id="222" name="Group 44"/>
              <p:cNvGrpSpPr/>
              <p:nvPr/>
            </p:nvGrpSpPr>
            <p:grpSpPr>
              <a:xfrm>
                <a:off x="6886440" y="1784520"/>
                <a:ext cx="2143080" cy="2369520"/>
                <a:chOff x="6886440" y="1784520"/>
                <a:chExt cx="2143080" cy="2369520"/>
              </a:xfrm>
            </p:grpSpPr>
            <p:grpSp>
              <p:nvGrpSpPr>
                <p:cNvPr id="223" name="Group 45"/>
                <p:cNvGrpSpPr/>
                <p:nvPr/>
              </p:nvGrpSpPr>
              <p:grpSpPr>
                <a:xfrm>
                  <a:off x="6886440" y="1784520"/>
                  <a:ext cx="1902600" cy="2369520"/>
                  <a:chOff x="6886440" y="1784520"/>
                  <a:chExt cx="1902600" cy="2369520"/>
                </a:xfrm>
              </p:grpSpPr>
              <p:sp>
                <p:nvSpPr>
                  <p:cNvPr id="224" name="CustomShape 46"/>
                  <p:cNvSpPr/>
                  <p:nvPr/>
                </p:nvSpPr>
                <p:spPr>
                  <a:xfrm>
                    <a:off x="6886440" y="2779560"/>
                    <a:ext cx="320040" cy="320040"/>
                  </a:xfrm>
                  <a:prstGeom prst="ellipse">
                    <a:avLst/>
                  </a:prstGeom>
                  <a:solidFill>
                    <a:srgbClr val="729fcf"/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225" name="Group 47"/>
                  <p:cNvGrpSpPr/>
                  <p:nvPr/>
                </p:nvGrpSpPr>
                <p:grpSpPr>
                  <a:xfrm>
                    <a:off x="7965720" y="1902600"/>
                    <a:ext cx="198000" cy="461520"/>
                    <a:chOff x="7965720" y="1902600"/>
                    <a:chExt cx="198000" cy="461520"/>
                  </a:xfrm>
                </p:grpSpPr>
                <p:sp>
                  <p:nvSpPr>
                    <p:cNvPr id="226" name="Line 48"/>
                    <p:cNvSpPr/>
                    <p:nvPr/>
                  </p:nvSpPr>
                  <p:spPr>
                    <a:xfrm>
                      <a:off x="8046000" y="1902600"/>
                      <a:ext cx="105120" cy="4284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27" name="Line 49"/>
                    <p:cNvSpPr/>
                    <p:nvPr/>
                  </p:nvSpPr>
                  <p:spPr>
                    <a:xfrm flipH="1">
                      <a:off x="7967160" y="1945440"/>
                      <a:ext cx="185400" cy="5292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28" name="Line 50"/>
                    <p:cNvSpPr/>
                    <p:nvPr/>
                  </p:nvSpPr>
                  <p:spPr>
                    <a:xfrm>
                      <a:off x="7965720" y="1998360"/>
                      <a:ext cx="190440" cy="5760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29" name="Line 51"/>
                    <p:cNvSpPr/>
                    <p:nvPr/>
                  </p:nvSpPr>
                  <p:spPr>
                    <a:xfrm flipH="1">
                      <a:off x="7970760" y="2055960"/>
                      <a:ext cx="185400" cy="5292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30" name="Line 52"/>
                    <p:cNvSpPr/>
                    <p:nvPr/>
                  </p:nvSpPr>
                  <p:spPr>
                    <a:xfrm>
                      <a:off x="7969320" y="2108880"/>
                      <a:ext cx="190440" cy="5760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31" name="Line 53"/>
                    <p:cNvSpPr/>
                    <p:nvPr/>
                  </p:nvSpPr>
                  <p:spPr>
                    <a:xfrm flipH="1">
                      <a:off x="7974360" y="2166120"/>
                      <a:ext cx="185400" cy="5292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32" name="Line 54"/>
                    <p:cNvSpPr/>
                    <p:nvPr/>
                  </p:nvSpPr>
                  <p:spPr>
                    <a:xfrm>
                      <a:off x="7973280" y="2219040"/>
                      <a:ext cx="190440" cy="5760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33" name="Line 55"/>
                    <p:cNvSpPr/>
                    <p:nvPr/>
                  </p:nvSpPr>
                  <p:spPr>
                    <a:xfrm flipH="1">
                      <a:off x="7977960" y="2276640"/>
                      <a:ext cx="185400" cy="5292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34" name="Line 56"/>
                    <p:cNvSpPr/>
                    <p:nvPr/>
                  </p:nvSpPr>
                  <p:spPr>
                    <a:xfrm>
                      <a:off x="7976880" y="2329560"/>
                      <a:ext cx="111240" cy="3456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  <p:grpSp>
                <p:nvGrpSpPr>
                  <p:cNvPr id="235" name="Group 57"/>
                  <p:cNvGrpSpPr/>
                  <p:nvPr/>
                </p:nvGrpSpPr>
                <p:grpSpPr>
                  <a:xfrm>
                    <a:off x="8002440" y="3470400"/>
                    <a:ext cx="198000" cy="461520"/>
                    <a:chOff x="8002440" y="3470400"/>
                    <a:chExt cx="198000" cy="461520"/>
                  </a:xfrm>
                </p:grpSpPr>
                <p:sp>
                  <p:nvSpPr>
                    <p:cNvPr id="236" name="Line 58"/>
                    <p:cNvSpPr/>
                    <p:nvPr/>
                  </p:nvSpPr>
                  <p:spPr>
                    <a:xfrm>
                      <a:off x="8082720" y="3470400"/>
                      <a:ext cx="105120" cy="4284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37" name="Line 59"/>
                    <p:cNvSpPr/>
                    <p:nvPr/>
                  </p:nvSpPr>
                  <p:spPr>
                    <a:xfrm flipH="1">
                      <a:off x="8003880" y="3513240"/>
                      <a:ext cx="185400" cy="5292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38" name="Line 60"/>
                    <p:cNvSpPr/>
                    <p:nvPr/>
                  </p:nvSpPr>
                  <p:spPr>
                    <a:xfrm>
                      <a:off x="8002440" y="3566160"/>
                      <a:ext cx="190440" cy="5760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39" name="Line 61"/>
                    <p:cNvSpPr/>
                    <p:nvPr/>
                  </p:nvSpPr>
                  <p:spPr>
                    <a:xfrm flipH="1">
                      <a:off x="8007480" y="3623760"/>
                      <a:ext cx="185400" cy="5292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40" name="Line 62"/>
                    <p:cNvSpPr/>
                    <p:nvPr/>
                  </p:nvSpPr>
                  <p:spPr>
                    <a:xfrm>
                      <a:off x="8006040" y="3676680"/>
                      <a:ext cx="190440" cy="5760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41" name="Line 63"/>
                    <p:cNvSpPr/>
                    <p:nvPr/>
                  </p:nvSpPr>
                  <p:spPr>
                    <a:xfrm flipH="1">
                      <a:off x="8011080" y="3733920"/>
                      <a:ext cx="185400" cy="5292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42" name="Line 64"/>
                    <p:cNvSpPr/>
                    <p:nvPr/>
                  </p:nvSpPr>
                  <p:spPr>
                    <a:xfrm>
                      <a:off x="8010000" y="3786840"/>
                      <a:ext cx="190440" cy="5760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43" name="Line 65"/>
                    <p:cNvSpPr/>
                    <p:nvPr/>
                  </p:nvSpPr>
                  <p:spPr>
                    <a:xfrm flipH="1">
                      <a:off x="8014680" y="3844440"/>
                      <a:ext cx="185400" cy="5292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44" name="Line 66"/>
                    <p:cNvSpPr/>
                    <p:nvPr/>
                  </p:nvSpPr>
                  <p:spPr>
                    <a:xfrm>
                      <a:off x="8013600" y="3897360"/>
                      <a:ext cx="111240" cy="34560"/>
                    </a:xfrm>
                    <a:prstGeom prst="line">
                      <a:avLst/>
                    </a:prstGeom>
                    <a:ln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  <p:sp>
                <p:nvSpPr>
                  <p:cNvPr id="245" name="Line 67"/>
                  <p:cNvSpPr/>
                  <p:nvPr/>
                </p:nvSpPr>
                <p:spPr>
                  <a:xfrm flipH="1">
                    <a:off x="8075880" y="2364120"/>
                    <a:ext cx="3240" cy="370800"/>
                  </a:xfrm>
                  <a:prstGeom prst="line">
                    <a:avLst/>
                  </a:prstGeom>
                  <a:ln w="183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6" name="Line 68"/>
                  <p:cNvSpPr/>
                  <p:nvPr/>
                </p:nvSpPr>
                <p:spPr>
                  <a:xfrm>
                    <a:off x="8047080" y="1784520"/>
                    <a:ext cx="0" cy="117720"/>
                  </a:xfrm>
                  <a:prstGeom prst="line">
                    <a:avLst/>
                  </a:prstGeom>
                  <a:ln w="183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7" name="Line 69"/>
                  <p:cNvSpPr/>
                  <p:nvPr/>
                </p:nvSpPr>
                <p:spPr>
                  <a:xfrm>
                    <a:off x="8126280" y="3931560"/>
                    <a:ext cx="0" cy="212040"/>
                  </a:xfrm>
                  <a:prstGeom prst="line">
                    <a:avLst/>
                  </a:prstGeom>
                  <a:ln w="183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8" name="Line 70"/>
                  <p:cNvSpPr/>
                  <p:nvPr/>
                </p:nvSpPr>
                <p:spPr>
                  <a:xfrm flipH="1">
                    <a:off x="7057800" y="1793880"/>
                    <a:ext cx="989280" cy="7920"/>
                  </a:xfrm>
                  <a:prstGeom prst="line">
                    <a:avLst/>
                  </a:prstGeom>
                  <a:ln w="18360">
                    <a:solidFill>
                      <a:srgbClr val="111111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9" name="Line 71"/>
                  <p:cNvSpPr/>
                  <p:nvPr/>
                </p:nvSpPr>
                <p:spPr>
                  <a:xfrm flipH="1">
                    <a:off x="7059960" y="4140000"/>
                    <a:ext cx="1066320" cy="3600"/>
                  </a:xfrm>
                  <a:prstGeom prst="line">
                    <a:avLst/>
                  </a:prstGeom>
                  <a:ln w="183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0" name="Line 72"/>
                  <p:cNvSpPr/>
                  <p:nvPr/>
                </p:nvSpPr>
                <p:spPr>
                  <a:xfrm>
                    <a:off x="7057800" y="1792800"/>
                    <a:ext cx="0" cy="989640"/>
                  </a:xfrm>
                  <a:prstGeom prst="line">
                    <a:avLst/>
                  </a:prstGeom>
                  <a:ln w="183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251" name="Group 73"/>
                  <p:cNvGrpSpPr/>
                  <p:nvPr/>
                </p:nvGrpSpPr>
                <p:grpSpPr>
                  <a:xfrm>
                    <a:off x="6990840" y="2916720"/>
                    <a:ext cx="137160" cy="86400"/>
                    <a:chOff x="6990840" y="2916720"/>
                    <a:chExt cx="137160" cy="86400"/>
                  </a:xfrm>
                </p:grpSpPr>
                <p:sp>
                  <p:nvSpPr>
                    <p:cNvPr id="252" name="Freeform 74"/>
                    <p:cNvSpPr/>
                    <p:nvPr/>
                  </p:nvSpPr>
                  <p:spPr>
                    <a:xfrm>
                      <a:off x="6990840" y="2862720"/>
                      <a:ext cx="73440" cy="97560"/>
                    </a:xfrm>
                    <a:custGeom>
                      <a:avLst/>
                      <a:gdLst/>
                      <a:ahLst/>
                      <a:rect l="0" t="0" r="r" b="b"/>
                      <a:pathLst>
                        <a:path w="204" h="271">
                          <a:moveTo>
                            <a:pt x="0" y="270"/>
                          </a:moveTo>
                          <a:cubicBezTo>
                            <a:pt x="114" y="0"/>
                            <a:pt x="203" y="270"/>
                            <a:pt x="203" y="270"/>
                          </a:cubicBezTo>
                        </a:path>
                      </a:pathLst>
                    </a:custGeom>
                    <a:ln w="18360">
                      <a:solidFill>
                        <a:srgbClr val="000000"/>
                      </a:solidFill>
                      <a:round/>
                    </a:ln>
                  </p:spPr>
                </p:sp>
                <p:sp>
                  <p:nvSpPr>
                    <p:cNvPr id="253" name="Freeform 75"/>
                    <p:cNvSpPr/>
                    <p:nvPr/>
                  </p:nvSpPr>
                  <p:spPr>
                    <a:xfrm>
                      <a:off x="7063920" y="2959920"/>
                      <a:ext cx="64440" cy="97560"/>
                    </a:xfrm>
                    <a:custGeom>
                      <a:avLst/>
                      <a:gdLst/>
                      <a:ahLst/>
                      <a:rect l="0" t="0" r="r" b="b"/>
                      <a:pathLst>
                        <a:path w="179" h="271">
                          <a:moveTo>
                            <a:pt x="0" y="0"/>
                          </a:moveTo>
                          <a:cubicBezTo>
                            <a:pt x="114" y="270"/>
                            <a:pt x="178" y="0"/>
                            <a:pt x="178" y="0"/>
                          </a:cubicBezTo>
                        </a:path>
                      </a:pathLst>
                    </a:custGeom>
                    <a:ln w="18360">
                      <a:solidFill>
                        <a:srgbClr val="000000"/>
                      </a:solidFill>
                      <a:round/>
                    </a:ln>
                  </p:spPr>
                </p:sp>
              </p:grpSp>
              <p:sp>
                <p:nvSpPr>
                  <p:cNvPr id="254" name="Line 76"/>
                  <p:cNvSpPr/>
                  <p:nvPr/>
                </p:nvSpPr>
                <p:spPr>
                  <a:xfrm>
                    <a:off x="7054560" y="3099600"/>
                    <a:ext cx="5400" cy="1054440"/>
                  </a:xfrm>
                  <a:prstGeom prst="line">
                    <a:avLst/>
                  </a:prstGeom>
                  <a:ln w="183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5" name="TextShape 77"/>
                  <p:cNvSpPr txBox="1"/>
                  <p:nvPr/>
                </p:nvSpPr>
                <p:spPr>
                  <a:xfrm>
                    <a:off x="8200800" y="1936440"/>
                    <a:ext cx="571680" cy="4010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1800" spc="-1" strike="noStrike">
                        <a:latin typeface="Arial"/>
                      </a:rPr>
                      <a:t>R</a:t>
                    </a:r>
                    <a:r>
                      <a:rPr b="0" lang="en-US" sz="1800" spc="-1" strike="noStrike" baseline="-33000">
                        <a:latin typeface="Arial"/>
                      </a:rPr>
                      <a:t>R</a:t>
                    </a:r>
                    <a:endParaRPr b="0" lang="en-US" sz="1800" spc="-1" strike="noStrike">
                      <a:latin typeface="Arial"/>
                    </a:endParaRPr>
                  </a:p>
                </p:txBody>
              </p:sp>
              <p:sp>
                <p:nvSpPr>
                  <p:cNvPr id="256" name="TextShape 78"/>
                  <p:cNvSpPr txBox="1"/>
                  <p:nvPr/>
                </p:nvSpPr>
                <p:spPr>
                  <a:xfrm>
                    <a:off x="8217360" y="3487320"/>
                    <a:ext cx="571680" cy="4010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1800" spc="-1" strike="noStrike">
                        <a:latin typeface="Arial"/>
                      </a:rPr>
                      <a:t>R</a:t>
                    </a:r>
                    <a:r>
                      <a:rPr b="0" lang="en-US" sz="1800" spc="-1" strike="noStrike" baseline="-33000">
                        <a:latin typeface="Arial"/>
                      </a:rPr>
                      <a:t>G</a:t>
                    </a:r>
                    <a:endParaRPr b="0" lang="en-US" sz="1800" spc="-1" strike="noStrike">
                      <a:latin typeface="Arial"/>
                    </a:endParaRPr>
                  </a:p>
                </p:txBody>
              </p:sp>
              <p:sp>
                <p:nvSpPr>
                  <p:cNvPr id="257" name="Line 79"/>
                  <p:cNvSpPr/>
                  <p:nvPr/>
                </p:nvSpPr>
                <p:spPr>
                  <a:xfrm flipH="1" flipV="1">
                    <a:off x="8082360" y="3243960"/>
                    <a:ext cx="360" cy="226440"/>
                  </a:xfrm>
                  <a:prstGeom prst="line">
                    <a:avLst/>
                  </a:prstGeom>
                  <a:ln w="183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grpSp>
                <p:nvGrpSpPr>
                  <p:cNvPr id="258" name="Group 80"/>
                  <p:cNvGrpSpPr/>
                  <p:nvPr/>
                </p:nvGrpSpPr>
                <p:grpSpPr>
                  <a:xfrm>
                    <a:off x="7777080" y="2653200"/>
                    <a:ext cx="596160" cy="590760"/>
                    <a:chOff x="7777080" y="2653200"/>
                    <a:chExt cx="596160" cy="590760"/>
                  </a:xfrm>
                </p:grpSpPr>
                <p:sp>
                  <p:nvSpPr>
                    <p:cNvPr id="259" name="CustomShape 81"/>
                    <p:cNvSpPr/>
                    <p:nvPr/>
                  </p:nvSpPr>
                  <p:spPr>
                    <a:xfrm>
                      <a:off x="7777080" y="2653200"/>
                      <a:ext cx="596160" cy="5907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cap="rnd" w="18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grpSp>
                  <p:nvGrpSpPr>
                    <p:cNvPr id="260" name="Group 82"/>
                    <p:cNvGrpSpPr/>
                    <p:nvPr/>
                  </p:nvGrpSpPr>
                  <p:grpSpPr>
                    <a:xfrm>
                      <a:off x="7838280" y="2810160"/>
                      <a:ext cx="124560" cy="248040"/>
                      <a:chOff x="7838280" y="2810160"/>
                      <a:chExt cx="124560" cy="248040"/>
                    </a:xfrm>
                  </p:grpSpPr>
                  <p:sp>
                    <p:nvSpPr>
                      <p:cNvPr id="261" name="Line 83"/>
                      <p:cNvSpPr/>
                      <p:nvPr/>
                    </p:nvSpPr>
                    <p:spPr>
                      <a:xfrm>
                        <a:off x="7838280" y="2917440"/>
                        <a:ext cx="124200" cy="0"/>
                      </a:xfrm>
                      <a:prstGeom prst="line">
                        <a:avLst/>
                      </a:prstGeom>
                      <a:ln w="1836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62" name="Freeform 84"/>
                      <p:cNvSpPr/>
                      <p:nvPr/>
                    </p:nvSpPr>
                    <p:spPr>
                      <a:xfrm>
                        <a:off x="7840440" y="2927880"/>
                        <a:ext cx="122760" cy="55080"/>
                      </a:xfrm>
                      <a:custGeom>
                        <a:avLst/>
                        <a:gdLst/>
                        <a:ahLst/>
                        <a:rect l="0" t="0" r="r" b="b"/>
                        <a:pathLst>
                          <a:path w="341" h="153">
                            <a:moveTo>
                              <a:pt x="340" y="140"/>
                            </a:moveTo>
                            <a:cubicBezTo>
                              <a:pt x="163" y="0"/>
                              <a:pt x="0" y="152"/>
                              <a:pt x="0" y="152"/>
                            </a:cubicBezTo>
                          </a:path>
                        </a:pathLst>
                      </a:custGeom>
                      <a:ln w="18360">
                        <a:solidFill>
                          <a:srgbClr val="000000"/>
                        </a:solidFill>
                        <a:round/>
                      </a:ln>
                    </p:spPr>
                  </p:sp>
                  <p:sp>
                    <p:nvSpPr>
                      <p:cNvPr id="263" name="Line 85"/>
                      <p:cNvSpPr/>
                      <p:nvPr/>
                    </p:nvSpPr>
                    <p:spPr>
                      <a:xfrm>
                        <a:off x="7904160" y="2955240"/>
                        <a:ext cx="0" cy="102960"/>
                      </a:xfrm>
                      <a:prstGeom prst="line">
                        <a:avLst/>
                      </a:prstGeom>
                      <a:ln w="1836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264" name="Line 86"/>
                      <p:cNvSpPr/>
                      <p:nvPr/>
                    </p:nvSpPr>
                    <p:spPr>
                      <a:xfrm>
                        <a:off x="7904880" y="2810160"/>
                        <a:ext cx="0" cy="107280"/>
                      </a:xfrm>
                      <a:prstGeom prst="line">
                        <a:avLst/>
                      </a:prstGeom>
                      <a:ln w="1836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265" name="Group 87"/>
                    <p:cNvGrpSpPr/>
                    <p:nvPr/>
                  </p:nvGrpSpPr>
                  <p:grpSpPr>
                    <a:xfrm>
                      <a:off x="8137080" y="2783880"/>
                      <a:ext cx="72720" cy="318600"/>
                      <a:chOff x="8137080" y="2783880"/>
                      <a:chExt cx="72720" cy="318600"/>
                    </a:xfrm>
                  </p:grpSpPr>
                  <p:grpSp>
                    <p:nvGrpSpPr>
                      <p:cNvPr id="266" name="Group 88"/>
                      <p:cNvGrpSpPr/>
                      <p:nvPr/>
                    </p:nvGrpSpPr>
                    <p:grpSpPr>
                      <a:xfrm>
                        <a:off x="8138520" y="2783880"/>
                        <a:ext cx="71280" cy="159480"/>
                        <a:chOff x="8138520" y="2783880"/>
                        <a:chExt cx="71280" cy="159480"/>
                      </a:xfrm>
                    </p:grpSpPr>
                    <p:sp>
                      <p:nvSpPr>
                        <p:cNvPr id="267" name="Freeform 89"/>
                        <p:cNvSpPr/>
                        <p:nvPr/>
                      </p:nvSpPr>
                      <p:spPr>
                        <a:xfrm>
                          <a:off x="8138520" y="2904120"/>
                          <a:ext cx="78840" cy="4608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219" h="128">
                              <a:moveTo>
                                <a:pt x="0" y="107"/>
                              </a:moveTo>
                              <a:cubicBezTo>
                                <a:pt x="218" y="127"/>
                                <a:pt x="195" y="0"/>
                                <a:pt x="195" y="0"/>
                              </a:cubicBezTo>
                            </a:path>
                          </a:pathLst>
                        </a:custGeom>
                        <a:ln w="900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  <p:sp>
                      <p:nvSpPr>
                        <p:cNvPr id="268" name="Freeform 90"/>
                        <p:cNvSpPr/>
                        <p:nvPr/>
                      </p:nvSpPr>
                      <p:spPr>
                        <a:xfrm>
                          <a:off x="8139600" y="2863080"/>
                          <a:ext cx="79200" cy="4140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220" h="115">
                              <a:moveTo>
                                <a:pt x="0" y="0"/>
                              </a:moveTo>
                              <a:cubicBezTo>
                                <a:pt x="219" y="8"/>
                                <a:pt x="192" y="114"/>
                                <a:pt x="192" y="114"/>
                              </a:cubicBezTo>
                            </a:path>
                          </a:pathLst>
                        </a:custGeom>
                        <a:ln w="900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  <p:sp>
                      <p:nvSpPr>
                        <p:cNvPr id="269" name="Freeform 91"/>
                        <p:cNvSpPr/>
                        <p:nvPr/>
                      </p:nvSpPr>
                      <p:spPr>
                        <a:xfrm>
                          <a:off x="8139240" y="2824200"/>
                          <a:ext cx="78840" cy="4608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219" h="128">
                              <a:moveTo>
                                <a:pt x="0" y="107"/>
                              </a:moveTo>
                              <a:cubicBezTo>
                                <a:pt x="218" y="127"/>
                                <a:pt x="195" y="0"/>
                                <a:pt x="195" y="0"/>
                              </a:cubicBezTo>
                            </a:path>
                          </a:pathLst>
                        </a:custGeom>
                        <a:ln w="900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  <p:sp>
                      <p:nvSpPr>
                        <p:cNvPr id="270" name="Freeform 92"/>
                        <p:cNvSpPr/>
                        <p:nvPr/>
                      </p:nvSpPr>
                      <p:spPr>
                        <a:xfrm>
                          <a:off x="8139960" y="2778480"/>
                          <a:ext cx="79200" cy="4608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220" h="128">
                              <a:moveTo>
                                <a:pt x="0" y="16"/>
                              </a:moveTo>
                              <a:cubicBezTo>
                                <a:pt x="219" y="0"/>
                                <a:pt x="193" y="127"/>
                                <a:pt x="193" y="127"/>
                              </a:cubicBezTo>
                            </a:path>
                          </a:pathLst>
                        </a:custGeom>
                        <a:ln w="900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</p:grpSp>
                  <p:grpSp>
                    <p:nvGrpSpPr>
                      <p:cNvPr id="271" name="Group 93"/>
                      <p:cNvGrpSpPr/>
                      <p:nvPr/>
                    </p:nvGrpSpPr>
                    <p:grpSpPr>
                      <a:xfrm>
                        <a:off x="8137080" y="2943360"/>
                        <a:ext cx="69120" cy="159120"/>
                        <a:chOff x="8137080" y="2943360"/>
                        <a:chExt cx="69120" cy="159120"/>
                      </a:xfrm>
                    </p:grpSpPr>
                    <p:sp>
                      <p:nvSpPr>
                        <p:cNvPr id="272" name="Freeform 94"/>
                        <p:cNvSpPr/>
                        <p:nvPr/>
                      </p:nvSpPr>
                      <p:spPr>
                        <a:xfrm>
                          <a:off x="8137080" y="3063240"/>
                          <a:ext cx="76320" cy="4608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212" h="128">
                              <a:moveTo>
                                <a:pt x="0" y="107"/>
                              </a:moveTo>
                              <a:cubicBezTo>
                                <a:pt x="211" y="127"/>
                                <a:pt x="189" y="0"/>
                                <a:pt x="189" y="0"/>
                              </a:cubicBezTo>
                            </a:path>
                          </a:pathLst>
                        </a:custGeom>
                        <a:ln w="900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  <p:sp>
                      <p:nvSpPr>
                        <p:cNvPr id="273" name="Freeform 95"/>
                        <p:cNvSpPr/>
                        <p:nvPr/>
                      </p:nvSpPr>
                      <p:spPr>
                        <a:xfrm>
                          <a:off x="8137800" y="3022200"/>
                          <a:ext cx="76680" cy="4140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213" h="115">
                              <a:moveTo>
                                <a:pt x="0" y="0"/>
                              </a:moveTo>
                              <a:cubicBezTo>
                                <a:pt x="212" y="8"/>
                                <a:pt x="187" y="114"/>
                                <a:pt x="187" y="114"/>
                              </a:cubicBezTo>
                            </a:path>
                          </a:pathLst>
                        </a:custGeom>
                        <a:ln w="900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  <p:sp>
                      <p:nvSpPr>
                        <p:cNvPr id="274" name="Freeform 96"/>
                        <p:cNvSpPr/>
                        <p:nvPr/>
                      </p:nvSpPr>
                      <p:spPr>
                        <a:xfrm>
                          <a:off x="8137800" y="2983320"/>
                          <a:ext cx="76320" cy="4608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212" h="128">
                              <a:moveTo>
                                <a:pt x="0" y="107"/>
                              </a:moveTo>
                              <a:cubicBezTo>
                                <a:pt x="211" y="127"/>
                                <a:pt x="189" y="0"/>
                                <a:pt x="189" y="0"/>
                              </a:cubicBezTo>
                            </a:path>
                          </a:pathLst>
                        </a:custGeom>
                        <a:ln w="900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  <p:sp>
                      <p:nvSpPr>
                        <p:cNvPr id="275" name="Freeform 97"/>
                        <p:cNvSpPr/>
                        <p:nvPr/>
                      </p:nvSpPr>
                      <p:spPr>
                        <a:xfrm>
                          <a:off x="8138880" y="2937600"/>
                          <a:ext cx="76320" cy="4608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212" h="128">
                              <a:moveTo>
                                <a:pt x="0" y="17"/>
                              </a:moveTo>
                              <a:cubicBezTo>
                                <a:pt x="211" y="0"/>
                                <a:pt x="186" y="127"/>
                                <a:pt x="186" y="127"/>
                              </a:cubicBezTo>
                            </a:path>
                          </a:pathLst>
                        </a:custGeom>
                        <a:ln w="900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</p:grpSp>
                </p:grpSp>
                <p:sp>
                  <p:nvSpPr>
                    <p:cNvPr id="276" name="Line 98"/>
                    <p:cNvSpPr/>
                    <p:nvPr/>
                  </p:nvSpPr>
                  <p:spPr>
                    <a:xfrm flipH="1" flipV="1">
                      <a:off x="8143920" y="2727720"/>
                      <a:ext cx="1080" cy="57960"/>
                    </a:xfrm>
                    <a:prstGeom prst="line">
                      <a:avLst/>
                    </a:prstGeom>
                    <a:ln w="90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277" name="Line 99"/>
                    <p:cNvSpPr/>
                    <p:nvPr/>
                  </p:nvSpPr>
                  <p:spPr>
                    <a:xfrm flipH="1" flipV="1">
                      <a:off x="8141040" y="3097080"/>
                      <a:ext cx="1080" cy="57960"/>
                    </a:xfrm>
                    <a:prstGeom prst="line">
                      <a:avLst/>
                    </a:prstGeom>
                    <a:ln w="900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  <p:sp>
              <p:nvSpPr>
                <p:cNvPr id="278" name="TextShape 100"/>
                <p:cNvSpPr txBox="1"/>
                <p:nvPr/>
              </p:nvSpPr>
              <p:spPr>
                <a:xfrm>
                  <a:off x="8448480" y="2790720"/>
                  <a:ext cx="581040" cy="401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i="1" lang="en-US" sz="1800" spc="-1" strike="noStrike">
                      <a:latin typeface="Arial"/>
                    </a:rPr>
                    <a:t>j</a:t>
                  </a:r>
                  <a:r>
                    <a:rPr b="0" lang="en-US" sz="1800" spc="-1" strike="noStrike">
                      <a:latin typeface="Arial"/>
                    </a:rPr>
                    <a:t>X</a:t>
                  </a:r>
                  <a:r>
                    <a:rPr b="0" lang="en-US" sz="1800" spc="-1" strike="noStrike" baseline="-33000">
                      <a:latin typeface="Arial"/>
                    </a:rPr>
                    <a:t>R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</p:grpSp>
          <p:sp>
            <p:nvSpPr>
              <p:cNvPr id="279" name="TextShape 101"/>
              <p:cNvSpPr txBox="1"/>
              <p:nvPr/>
            </p:nvSpPr>
            <p:spPr>
              <a:xfrm>
                <a:off x="7169400" y="4811040"/>
                <a:ext cx="291060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i="1" lang="en-US" sz="1800" spc="-1" strike="noStrike">
                    <a:latin typeface="Arial"/>
                  </a:rPr>
                  <a:t>j</a:t>
                </a:r>
                <a:r>
                  <a:rPr b="0" lang="en-US" sz="1800" spc="-1" strike="noStrike">
                    <a:latin typeface="Arial"/>
                  </a:rPr>
                  <a:t>X</a:t>
                </a:r>
                <a:r>
                  <a:rPr b="0" lang="en-US" sz="1800" spc="-1" strike="noStrike" baseline="-33000">
                    <a:latin typeface="Arial"/>
                  </a:rPr>
                  <a:t>R</a:t>
                </a:r>
                <a:r>
                  <a:rPr b="0" lang="en-US" sz="1800" spc="-1" strike="noStrike">
                    <a:latin typeface="Arial"/>
                  </a:rPr>
                  <a:t> = REACTANCE LOSS</a:t>
                </a:r>
                <a:endParaRPr b="0" lang="en-US" sz="1800" spc="-1" strike="noStrike">
                  <a:latin typeface="Arial"/>
                </a:endParaRPr>
              </a:p>
            </p:txBody>
          </p:sp>
        </p:grpSp>
        <p:sp>
          <p:nvSpPr>
            <p:cNvPr id="280" name="TextShape 102"/>
            <p:cNvSpPr txBox="1"/>
            <p:nvPr/>
          </p:nvSpPr>
          <p:spPr>
            <a:xfrm>
              <a:off x="6628680" y="4277880"/>
              <a:ext cx="2459160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Arial"/>
                </a:rPr>
                <a:t>NON- RESONANCE</a:t>
              </a:r>
              <a:endParaRPr b="0" lang="en-US" sz="1800" spc="-1" strike="noStrike">
                <a:latin typeface="Arial"/>
              </a:endParaRPr>
            </a:p>
          </p:txBody>
        </p:sp>
      </p:grp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3931920" y="1969920"/>
            <a:ext cx="2112120" cy="196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285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6" name="TextShape 5"/>
          <p:cNvSpPr txBox="1"/>
          <p:nvPr/>
        </p:nvSpPr>
        <p:spPr>
          <a:xfrm>
            <a:off x="601920" y="1422360"/>
            <a:ext cx="9408600" cy="351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</a:rPr>
              <a:t>FEED-POINT IMPEDANCE OF  HALF-WAVE DIPOLE  </a:t>
            </a:r>
            <a:r>
              <a:rPr b="0" lang="en-US" sz="1800" spc="-1" strike="noStrike">
                <a:latin typeface="Arial"/>
                <a:ea typeface="Arial"/>
              </a:rPr>
              <a:t>≈</a:t>
            </a:r>
            <a:r>
              <a:rPr b="0" lang="en-US" sz="1800" spc="-1" strike="noStrike">
                <a:latin typeface="Arial"/>
                <a:ea typeface="Arial"/>
              </a:rPr>
              <a:t>72</a:t>
            </a:r>
            <a:r>
              <a:rPr b="0" lang="en-US" sz="1800" spc="-1" strike="noStrike">
                <a:latin typeface="Arial"/>
                <a:ea typeface="Arial"/>
              </a:rPr>
              <a:t>Ω  IN FREE SPACE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600" spc="-1" strike="noStrike">
                <a:latin typeface="Arial"/>
                <a:ea typeface="Arial"/>
              </a:rPr>
              <a:t>ASSUMES HALF-WAVE ABOVE EARTH</a:t>
            </a:r>
            <a:endParaRPr b="0" lang="en-US" sz="16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  <a:ea typeface="Arial"/>
              </a:rPr>
              <a:t>FEED-POINT IMPEDANCE OF QUARTER-WAVE VERTICAL  ≈ 37Ω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0" lang="en-US" sz="1600" spc="-1" strike="noStrike">
                <a:latin typeface="Arial"/>
                <a:ea typeface="Arial"/>
              </a:rPr>
              <a:t>ASSUMES GOOD CONDUCTING EARTH AND </a:t>
            </a:r>
            <a:r>
              <a:rPr b="1" lang="en-US" sz="1600" spc="-1" strike="noStrike">
                <a:latin typeface="Arial"/>
                <a:ea typeface="Arial"/>
              </a:rPr>
              <a:t>ADEQUATE # OF RADIALS</a:t>
            </a:r>
            <a:endParaRPr b="0" lang="en-US" sz="16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r>
              <a:rPr b="1" lang="en-US" sz="1600" spc="-1" strike="noStrike">
                <a:latin typeface="Arial"/>
                <a:ea typeface="Arial"/>
              </a:rPr>
              <a:t>A GROUND ROD IS NOT SUFFICIENT – </a:t>
            </a:r>
            <a:r>
              <a:rPr b="0" lang="en-US" sz="1600" spc="-1" strike="noStrike">
                <a:latin typeface="Arial"/>
                <a:ea typeface="Arial"/>
              </a:rPr>
              <a:t>A DC GROUND IS NOT AN “RF GROUND”</a:t>
            </a:r>
            <a:r>
              <a:rPr b="0" lang="en-US" sz="1600" spc="-1" strike="noStrike">
                <a:latin typeface="Arial"/>
                <a:ea typeface="Arial"/>
              </a:rPr>
              <a:t> </a:t>
            </a:r>
            <a:endParaRPr b="0" lang="en-US" sz="16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"/>
            </a:pP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  <a:ea typeface="Arial"/>
              </a:rPr>
              <a:t>THE FEED-POINT IMPEDANCE OF A HORIZONTAL λ/2-DIPOLE STEADILY DECREASES AS THE ANTENNA IS LOWED BELOW  λ/4-WAVELENGTH ABOVE GROUND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US" sz="1800" spc="-1" strike="noStrike">
                <a:latin typeface="Arial"/>
                <a:ea typeface="Arial"/>
              </a:rPr>
              <a:t>THE FEED POINT IMPEDANCE OF A  λ/2-DIPOLE STEADILY INCREASES AS THE FEED POINT IS MOVED FROM THE CENTER TOWARDS AN END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611280" y="43560"/>
            <a:ext cx="9071640" cy="94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"/>
          <p:cNvSpPr/>
          <p:nvPr/>
        </p:nvSpPr>
        <p:spPr>
          <a:xfrm>
            <a:off x="502920" y="1440000"/>
            <a:ext cx="902196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3"/>
          <p:cNvSpPr/>
          <p:nvPr/>
        </p:nvSpPr>
        <p:spPr>
          <a:xfrm>
            <a:off x="7829280" y="5221800"/>
            <a:ext cx="1849320" cy="24552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lang="en-US" sz="600" spc="-1" strike="noStrike">
                <a:latin typeface="Source Sans Pro"/>
              </a:rPr>
              <a:t>York County Amateur Radio Club  2023/2/05</a:t>
            </a:r>
            <a:endParaRPr b="0" lang="en-US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600" spc="-1" strike="noStrike">
                <a:latin typeface="Source Sans Pro"/>
              </a:rPr>
              <a:t>n1xp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290" name="TextShape 4"/>
          <p:cNvSpPr txBox="1"/>
          <p:nvPr/>
        </p:nvSpPr>
        <p:spPr>
          <a:xfrm>
            <a:off x="1404720" y="202680"/>
            <a:ext cx="75862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ANTENNAS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1" name="Line 5"/>
          <p:cNvSpPr/>
          <p:nvPr/>
        </p:nvSpPr>
        <p:spPr>
          <a:xfrm>
            <a:off x="2730600" y="3040200"/>
            <a:ext cx="190512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Line 6"/>
          <p:cNvSpPr/>
          <p:nvPr/>
        </p:nvSpPr>
        <p:spPr>
          <a:xfrm>
            <a:off x="5037480" y="3039840"/>
            <a:ext cx="184536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Line 7"/>
          <p:cNvSpPr/>
          <p:nvPr/>
        </p:nvSpPr>
        <p:spPr>
          <a:xfrm>
            <a:off x="1827000" y="3055320"/>
            <a:ext cx="56232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Line 8"/>
          <p:cNvSpPr/>
          <p:nvPr/>
        </p:nvSpPr>
        <p:spPr>
          <a:xfrm flipV="1">
            <a:off x="1827000" y="2503080"/>
            <a:ext cx="9720" cy="5522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TextShape 9"/>
          <p:cNvSpPr txBox="1"/>
          <p:nvPr/>
        </p:nvSpPr>
        <p:spPr>
          <a:xfrm>
            <a:off x="1815840" y="3996720"/>
            <a:ext cx="1503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US" sz="1800" spc="-1" strike="noStrike">
                <a:solidFill>
                  <a:srgbClr val="ff3333"/>
                </a:solidFill>
                <a:latin typeface="Arial"/>
              </a:rPr>
              <a:t>E </a:t>
            </a:r>
            <a:r>
              <a:rPr b="0" lang="en-US" sz="1800" spc="-1" strike="noStrike">
                <a:solidFill>
                  <a:srgbClr val="ff3333"/>
                </a:solidFill>
                <a:latin typeface="Arial"/>
              </a:rPr>
              <a:t>= Voltage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6" name="TextShape 10"/>
          <p:cNvSpPr txBox="1"/>
          <p:nvPr/>
        </p:nvSpPr>
        <p:spPr>
          <a:xfrm>
            <a:off x="6860160" y="2592720"/>
            <a:ext cx="1503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US" sz="1800" spc="-1" strike="noStrike">
                <a:solidFill>
                  <a:srgbClr val="00cc00"/>
                </a:solidFill>
                <a:latin typeface="Arial"/>
              </a:rPr>
              <a:t>I </a:t>
            </a:r>
            <a:r>
              <a:rPr b="0" lang="en-US" sz="1800" spc="-1" strike="noStrike">
                <a:solidFill>
                  <a:srgbClr val="00cc00"/>
                </a:solidFill>
                <a:latin typeface="Arial"/>
              </a:rPr>
              <a:t>= Current</a:t>
            </a:r>
            <a:endParaRPr b="0" lang="en-US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97" name="Formula 11"/>
              <p:cNvSpPr txBox="1"/>
              <p:nvPr/>
            </p:nvSpPr>
            <p:spPr>
              <a:xfrm>
                <a:off x="4503600" y="4453920"/>
                <a:ext cx="1609200" cy="804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E</m:t>
                        </m:r>
                      </m:num>
                      <m:den>
                        <m:r>
                          <m:t xml:space="preserve">I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98" name="CustomShape 12"/>
          <p:cNvSpPr/>
          <p:nvPr/>
        </p:nvSpPr>
        <p:spPr>
          <a:xfrm>
            <a:off x="4514040" y="2962800"/>
            <a:ext cx="156600" cy="156600"/>
          </a:xfrm>
          <a:prstGeom prst="ellipse">
            <a:avLst/>
          </a:prstGeom>
          <a:solidFill>
            <a:srgbClr val="729fc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13"/>
          <p:cNvSpPr/>
          <p:nvPr/>
        </p:nvSpPr>
        <p:spPr>
          <a:xfrm>
            <a:off x="4915080" y="2962440"/>
            <a:ext cx="156600" cy="156600"/>
          </a:xfrm>
          <a:prstGeom prst="ellipse">
            <a:avLst/>
          </a:prstGeom>
          <a:solidFill>
            <a:srgbClr val="729fc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TextShape 14"/>
          <p:cNvSpPr txBox="1"/>
          <p:nvPr/>
        </p:nvSpPr>
        <p:spPr>
          <a:xfrm>
            <a:off x="4179600" y="3247920"/>
            <a:ext cx="1354680" cy="36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Feed Point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1" name="Freeform 15"/>
          <p:cNvSpPr/>
          <p:nvPr/>
        </p:nvSpPr>
        <p:spPr>
          <a:xfrm>
            <a:off x="4811040" y="1961640"/>
            <a:ext cx="2017080" cy="1079280"/>
          </a:xfrm>
          <a:custGeom>
            <a:avLst/>
            <a:gdLst/>
            <a:ahLst/>
            <a:rect l="0" t="0" r="r" b="b"/>
            <a:pathLst>
              <a:path w="5603" h="2998">
                <a:moveTo>
                  <a:pt x="0" y="2997"/>
                </a:moveTo>
                <a:cubicBezTo>
                  <a:pt x="3910" y="2049"/>
                  <a:pt x="5602" y="0"/>
                  <a:pt x="5602" y="0"/>
                </a:cubicBezTo>
              </a:path>
            </a:pathLst>
          </a:custGeom>
          <a:ln>
            <a:solidFill>
              <a:srgbClr val="ff3333"/>
            </a:solidFill>
          </a:ln>
        </p:spPr>
      </p:sp>
      <p:sp>
        <p:nvSpPr>
          <p:cNvPr id="302" name="Freeform 16"/>
          <p:cNvSpPr/>
          <p:nvPr/>
        </p:nvSpPr>
        <p:spPr>
          <a:xfrm>
            <a:off x="2675520" y="3040560"/>
            <a:ext cx="2135880" cy="956520"/>
          </a:xfrm>
          <a:custGeom>
            <a:avLst/>
            <a:gdLst/>
            <a:ahLst/>
            <a:rect l="0" t="0" r="r" b="b"/>
            <a:pathLst>
              <a:path w="5933" h="2657">
                <a:moveTo>
                  <a:pt x="5932" y="0"/>
                </a:moveTo>
                <a:cubicBezTo>
                  <a:pt x="3504" y="166"/>
                  <a:pt x="0" y="2656"/>
                  <a:pt x="0" y="2656"/>
                </a:cubicBezTo>
              </a:path>
            </a:pathLst>
          </a:custGeom>
          <a:ln>
            <a:solidFill>
              <a:srgbClr val="ff3333"/>
            </a:solidFill>
          </a:ln>
        </p:spPr>
      </p:sp>
      <p:sp>
        <p:nvSpPr>
          <p:cNvPr id="303" name="Freeform 17"/>
          <p:cNvSpPr/>
          <p:nvPr/>
        </p:nvSpPr>
        <p:spPr>
          <a:xfrm>
            <a:off x="4811040" y="2250000"/>
            <a:ext cx="2049480" cy="689400"/>
          </a:xfrm>
          <a:custGeom>
            <a:avLst/>
            <a:gdLst/>
            <a:ahLst/>
            <a:rect l="0" t="0" r="r" b="b"/>
            <a:pathLst>
              <a:path w="5693" h="1915">
                <a:moveTo>
                  <a:pt x="5692" y="1914"/>
                </a:moveTo>
                <a:cubicBezTo>
                  <a:pt x="5227" y="478"/>
                  <a:pt x="0" y="0"/>
                  <a:pt x="0" y="0"/>
                </a:cubicBezTo>
              </a:path>
            </a:pathLst>
          </a:custGeom>
          <a:ln>
            <a:solidFill>
              <a:srgbClr val="00cc00"/>
            </a:solidFill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`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4" name="Freeform 18"/>
          <p:cNvSpPr/>
          <p:nvPr/>
        </p:nvSpPr>
        <p:spPr>
          <a:xfrm>
            <a:off x="2761920" y="3119760"/>
            <a:ext cx="2049480" cy="749880"/>
          </a:xfrm>
          <a:custGeom>
            <a:avLst/>
            <a:gdLst/>
            <a:ahLst/>
            <a:rect l="0" t="0" r="r" b="b"/>
            <a:pathLst>
              <a:path w="5693" h="2083">
                <a:moveTo>
                  <a:pt x="0" y="0"/>
                </a:moveTo>
                <a:cubicBezTo>
                  <a:pt x="465" y="1561"/>
                  <a:pt x="5692" y="2082"/>
                  <a:pt x="5692" y="2082"/>
                </a:cubicBezTo>
              </a:path>
            </a:pathLst>
          </a:custGeom>
          <a:ln>
            <a:solidFill>
              <a:srgbClr val="00cc00"/>
            </a:solidFill>
          </a:ln>
        </p:spPr>
      </p:sp>
      <p:sp>
        <p:nvSpPr>
          <p:cNvPr id="305" name="Freeform 19"/>
          <p:cNvSpPr/>
          <p:nvPr/>
        </p:nvSpPr>
        <p:spPr>
          <a:xfrm>
            <a:off x="2736360" y="2062080"/>
            <a:ext cx="4124160" cy="1607400"/>
          </a:xfrm>
          <a:custGeom>
            <a:avLst/>
            <a:gdLst/>
            <a:ahLst/>
            <a:rect l="0" t="0" r="r" b="b"/>
            <a:pathLst>
              <a:path w="11456" h="4465">
                <a:moveTo>
                  <a:pt x="0" y="0"/>
                </a:moveTo>
                <a:cubicBezTo>
                  <a:pt x="6335" y="4464"/>
                  <a:pt x="11455" y="0"/>
                  <a:pt x="11455" y="0"/>
                </a:cubicBezTo>
              </a:path>
            </a:pathLst>
          </a:custGeom>
          <a:ln>
            <a:solidFill>
              <a:srgbClr val="9933ff"/>
            </a:solidFill>
          </a:ln>
        </p:spPr>
      </p:sp>
      <p:sp>
        <p:nvSpPr>
          <p:cNvPr id="306" name="TextShape 20"/>
          <p:cNvSpPr txBox="1"/>
          <p:nvPr/>
        </p:nvSpPr>
        <p:spPr>
          <a:xfrm>
            <a:off x="1955160" y="1614960"/>
            <a:ext cx="1800000" cy="35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US" sz="1800" spc="-1" strike="noStrike">
                <a:solidFill>
                  <a:srgbClr val="9933ff"/>
                </a:solidFill>
                <a:latin typeface="Arial"/>
              </a:rPr>
              <a:t>Z</a:t>
            </a:r>
            <a:r>
              <a:rPr b="0" lang="en-US" sz="1800" spc="-1" strike="noStrike">
                <a:solidFill>
                  <a:srgbClr val="9933ff"/>
                </a:solidFill>
                <a:latin typeface="Arial"/>
              </a:rPr>
              <a:t> = Impedance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7" name="TextShape 21"/>
          <p:cNvSpPr txBox="1"/>
          <p:nvPr/>
        </p:nvSpPr>
        <p:spPr>
          <a:xfrm>
            <a:off x="1040760" y="1182600"/>
            <a:ext cx="85003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RESONANT HALF-WAVE DIPOLE STANDING WAVES  - </a:t>
            </a:r>
            <a:r>
              <a:rPr b="0" lang="en-US" sz="1800" spc="-1" strike="noStrike">
                <a:latin typeface="Arial"/>
                <a:ea typeface="Arial"/>
              </a:rPr>
              <a:t>λ</a:t>
            </a:r>
            <a:r>
              <a:rPr b="0" lang="en-US" sz="1800" spc="-1" strike="noStrike">
                <a:latin typeface="Arial"/>
                <a:ea typeface="Arial"/>
              </a:rPr>
              <a:t>/4 ABOVE EARTH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2023-01-22T15:39:45Z</dcterms:created>
  <dc:creator/>
  <dc:description/>
  <cp:keywords>Antenna Dipole Radiation Patterns Impedance Ground Losses</cp:keywords>
  <dc:language>en-US</dc:language>
  <cp:lastModifiedBy>ROGER PIENCE</cp:lastModifiedBy>
  <cp:lastPrinted>2023-02-02T15:42:29Z</cp:lastPrinted>
  <dcterms:modified xsi:type="dcterms:W3CDTF">2023-02-02T22:59:57Z</dcterms:modified>
  <cp:revision>139</cp:revision>
  <dc:subject>Amateur Radio Antennas</dc:subject>
  <dc:title>Antenna Presentation</dc:title>
</cp:coreProperties>
</file>