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2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3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29.jpeg" ContentType="image/jpeg"/>
  <Override PartName="/ppt/media/image27.png" ContentType="image/png"/>
  <Override PartName="/ppt/media/image33.jpeg" ContentType="image/jpeg"/>
  <Override PartName="/ppt/media/image26.png" ContentType="image/png"/>
  <Override PartName="/ppt/media/image24.png" ContentType="image/png"/>
  <Override PartName="/ppt/media/image23.png" ContentType="image/png"/>
  <Override PartName="/ppt/media/image4.jpeg" ContentType="image/jpeg"/>
  <Override PartName="/ppt/media/image25.png" ContentType="image/png"/>
  <Override PartName="/ppt/media/image31.jpeg" ContentType="image/jpeg"/>
  <Override PartName="/ppt/media/image5.jpeg" ContentType="image/jpeg"/>
  <Override PartName="/ppt/media/image6.png" ContentType="image/png"/>
  <Override PartName="/ppt/media/image11.png" ContentType="image/png"/>
  <Override PartName="/ppt/media/image7.png" ContentType="image/png"/>
  <Override PartName="/ppt/media/image34.jpeg" ContentType="image/jpeg"/>
  <Override PartName="/ppt/media/image18.png" ContentType="image/png"/>
  <Override PartName="/ppt/media/image28.jpeg" ContentType="image/jpe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35.jpeg" ContentType="image/jpeg"/>
  <Override PartName="/ppt/media/image1.jpeg" ContentType="image/jpeg"/>
  <Override PartName="/ppt/media/image10.png" ContentType="image/png"/>
  <Override PartName="/ppt/media/image14.png" ContentType="image/png"/>
  <Override PartName="/ppt/media/image16.png" ContentType="image/png"/>
  <Override PartName="/ppt/media/image32.jpeg" ContentType="image/jpeg"/>
  <Override PartName="/ppt/media/image17.png" ContentType="image/png"/>
  <Override PartName="/ppt/media/image20.png" ContentType="image/png"/>
  <Override PartName="/ppt/media/image2.jpeg" ContentType="image/jpeg"/>
  <Override PartName="/ppt/media/image19.png" ContentType="image/png"/>
  <Override PartName="/ppt/media/image21.png" ContentType="image/png"/>
  <Override PartName="/ppt/media/image22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0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/>
  <p:notesSz cx="6858000" cy="93138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Constantia"/>
              </a:defRPr>
            </a:pPr>
            <a:r>
              <a:rPr b="0" sz="1400" spc="-1" strike="noStrike">
                <a:solidFill>
                  <a:srgbClr val="595959"/>
                </a:solidFill>
                <a:latin typeface="Constantia"/>
              </a:rPr>
              <a:t>ID'S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68503937007874"/>
          <c:y val="0.110534979423868"/>
          <c:w val="0.913565804274466"/>
          <c:h val="0.778353909465021"/>
        </c:manualLayout>
      </c:layout>
      <c:areaChart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ID'S</c:v>
                </c:pt>
              </c:strCache>
            </c:strRef>
          </c:tx>
          <c:spPr>
            <a:solidFill>
              <a:srgbClr val="0f6fc6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onstantia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8"/>
                <c:pt idx="0">
                  <c:v>Jan-13</c:v>
                </c:pt>
                <c:pt idx="1">
                  <c:v>Jan-14</c:v>
                </c:pt>
                <c:pt idx="2">
                  <c:v>Jan-15</c:v>
                </c:pt>
                <c:pt idx="3">
                  <c:v>Jan-16</c:v>
                </c:pt>
                <c:pt idx="4">
                  <c:v>Jun-19</c:v>
                </c:pt>
                <c:pt idx="5">
                  <c:v>May-20</c:v>
                </c:pt>
                <c:pt idx="6">
                  <c:v>Dec-20</c:v>
                </c:pt>
                <c:pt idx="7">
                  <c:v>Feb-21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2511</c:v>
                </c:pt>
                <c:pt idx="1">
                  <c:v>4618</c:v>
                </c:pt>
                <c:pt idx="2">
                  <c:v>9802</c:v>
                </c:pt>
                <c:pt idx="3">
                  <c:v>24388</c:v>
                </c:pt>
                <c:pt idx="4">
                  <c:v>115000</c:v>
                </c:pt>
                <c:pt idx="5">
                  <c:v>162000</c:v>
                </c:pt>
                <c:pt idx="6">
                  <c:v>181462</c:v>
                </c:pt>
                <c:pt idx="7">
                  <c:v>184876</c:v>
                </c:pt>
              </c:numCache>
            </c:numRef>
          </c:val>
        </c:ser>
        <c:axId val="37779049"/>
        <c:axId val="38978883"/>
      </c:areaChart>
      <c:catAx>
        <c:axId val="37779049"/>
        <c:scaling>
          <c:orientation val="minMax"/>
        </c:scaling>
        <c:delete val="0"/>
        <c:axPos val="b"/>
        <c:numFmt formatCode="[$-409]mm/dd/yyyy" sourceLinked="1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onstantia"/>
              </a:defRPr>
            </a:pPr>
          </a:p>
        </c:txPr>
        <c:crossAx val="38978883"/>
        <c:crosses val="autoZero"/>
        <c:auto val="1"/>
        <c:lblAlgn val="ctr"/>
        <c:lblOffset val="100"/>
        <c:noMultiLvlLbl val="0"/>
      </c:catAx>
      <c:valAx>
        <c:axId val="3897888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84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onstantia"/>
              </a:defRPr>
            </a:pPr>
          </a:p>
        </c:txPr>
        <c:crossAx val="37779049"/>
        <c:crosses val="autoZero"/>
        <c:crossBetween val="midCat"/>
      </c:valAx>
      <c:spPr>
        <a:noFill/>
        <a:ln>
          <a:noFill/>
        </a:ln>
      </c:spPr>
    </c:plotArea>
    <c:plotVisOnly val="1"/>
    <c:dispBlanksAs val="zero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5000" spc="-1" strike="noStrike">
                <a:solidFill>
                  <a:srgbClr val="ffffff"/>
                </a:solidFill>
                <a:latin typeface="Arial"/>
              </a:rPr>
              <a:t>Click to move the slide</a:t>
            </a:r>
            <a:endParaRPr b="0" lang="fr-FR" sz="5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8066921-48FD-45B5-85D5-D14AECA9E02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DMR – Digital Mobile Radio a new standard for amateur radio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45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A72AE4A-22D9-4BC2-BCB7-3469AD641308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63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B762E65-A0E1-4183-9F77-34921EE24382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More sites are planned!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6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E2A2C4F-DC9D-4F2F-9B32-E47761F82D08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6D9CAA7-138B-498D-A7A4-DFBF3C1C8771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CPS is a windows program for loading channels and features into your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939ED6B-C252-455D-B921-9916CC2A0EC0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CPS is a windows program for loading channels and features into your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5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E320AEF-8CF6-414C-8E16-04B5CF2C2D57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Here is a typical Hytera portable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8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E148D07-8B5A-40BB-927B-B656DEA09294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Here is a typical Hytera portable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0F28435-69E3-42A0-81B9-EE4FC5062F43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Here is a typical Hytera portable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4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587EE9C-1D11-46C4-BF89-6FB1B263EDEF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48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E437BE5-C89A-4870-9E8A-45DC7860388A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Here is a typical Hytera portable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87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A8CC3E6-46CA-4CFA-981C-C02154BDEAC1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Here is a typical Motorola mobile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0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E4D6E85-8D9F-474D-A09B-5373FD59B7F4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Here is a typical Hytera portable radio.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1EC1562-24BA-4EC7-BA18-9CDB0FD03643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96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D1CDE07-2D48-410C-A95C-F83B2CEDC342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99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1E68A98-5675-4733-A20C-C2B1D486A619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02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114244A-095B-4B71-AB6D-133610817232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To Summarize…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51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EF90C0B-33EF-4145-90FF-A2C93956A4AA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54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E6C738D-2CD7-484A-94F6-7B1CDF2698D3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57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88D8B0F-AA2D-4C85-8DDB-CDA99B4C249A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1101600" y="698400"/>
            <a:ext cx="4654080" cy="3492000"/>
          </a:xfrm>
          <a:prstGeom prst="rect">
            <a:avLst/>
          </a:prstGeom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422600"/>
            <a:ext cx="5486040" cy="41922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You save on antenna networks or combining systems by having 2 repeaters in one box with one antenna.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0" name="TextShape 3"/>
          <p:cNvSpPr txBox="1"/>
          <p:nvPr/>
        </p:nvSpPr>
        <p:spPr>
          <a:xfrm>
            <a:off x="3884760" y="8847000"/>
            <a:ext cx="2971440" cy="464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E3636D5-D765-44F4-BB98-379716136774}" type="slidenum">
              <a:rPr b="0" lang="fr-CA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23964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22080" y="19350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43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9350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92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92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32040" y="-28800"/>
            <a:ext cx="9198360" cy="1081440"/>
            <a:chOff x="-32040" y="-28800"/>
            <a:chExt cx="9198360" cy="1081440"/>
          </a:xfrm>
        </p:grpSpPr>
        <p:sp>
          <p:nvSpPr>
            <p:cNvPr id="3" name="CustomShape 4"/>
            <p:cNvSpPr/>
            <p:nvPr/>
          </p:nvSpPr>
          <p:spPr>
            <a:xfrm rot="21436200">
              <a:off x="-21600" y="188640"/>
              <a:ext cx="9162000" cy="64584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6200">
              <a:off x="-15480" y="262440"/>
              <a:ext cx="9174600" cy="5277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12720" y="1499760"/>
            <a:ext cx="7772040" cy="1471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marL="343080" indent="-342720" algn="r">
              <a:lnSpc>
                <a:spcPct val="10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50e0ea"/>
                </a:solidFill>
                <a:latin typeface="Calibri"/>
              </a:rPr>
              <a:t>Click to edit Master title style</a:t>
            </a:r>
            <a:endParaRPr b="0" lang="fr-FR" sz="6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7E06C4A2-D0B3-42DB-9CE3-19899A0F5848}" type="datetime">
              <a:rPr b="0" lang="en-US" sz="1200" spc="-1" strike="noStrike">
                <a:solidFill>
                  <a:srgbClr val="d1eaee"/>
                </a:solidFill>
                <a:latin typeface="Constantia"/>
              </a:rPr>
              <a:t>1/28/23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590920" y="6356520"/>
            <a:ext cx="2895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609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3C48267-F283-464B-BFD0-EF7D91F85FFD}" type="slidenum">
              <a:rPr b="0" lang="en-US" sz="1200" spc="-1" strike="noStrike">
                <a:solidFill>
                  <a:srgbClr val="d1eaee"/>
                </a:solidFill>
                <a:latin typeface="Constant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ffffff"/>
                </a:solidFill>
                <a:latin typeface="Constantia"/>
              </a:rPr>
              <a:t>Click to edit the outline text format</a:t>
            </a:r>
            <a:endParaRPr b="0" lang="fr-FR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100" spc="-1" strike="noStrike">
                <a:solidFill>
                  <a:srgbClr val="ffffff"/>
                </a:solidFill>
                <a:latin typeface="Constantia"/>
              </a:rPr>
              <a:t>Second Outline Level</a:t>
            </a:r>
            <a:endParaRPr b="0" lang="fr-FR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Third Outline Level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Fourth Outline Level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Fifth Outline Level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Sixth Outline Level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Seventh Outline Level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92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92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32040" y="-28800"/>
            <a:ext cx="9198360" cy="1081440"/>
            <a:chOff x="-32040" y="-28800"/>
            <a:chExt cx="9198360" cy="1081440"/>
          </a:xfrm>
        </p:grpSpPr>
        <p:sp>
          <p:nvSpPr>
            <p:cNvPr id="49" name="CustomShape 4"/>
            <p:cNvSpPr/>
            <p:nvPr/>
          </p:nvSpPr>
          <p:spPr>
            <a:xfrm rot="21436200">
              <a:off x="-21600" y="188640"/>
              <a:ext cx="9162000" cy="64584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36200">
              <a:off x="-15480" y="262440"/>
              <a:ext cx="9174600" cy="5277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Click to edit Master title style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latin typeface="Constantia"/>
              </a:rPr>
              <a:t>Click to edit Master text styles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Second level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1143000" indent="-22824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en-US" sz="2100" spc="-1" strike="noStrike">
                <a:solidFill>
                  <a:srgbClr val="000000"/>
                </a:solidFill>
                <a:latin typeface="Constantia"/>
              </a:rPr>
              <a:t>Third level</a:t>
            </a:r>
            <a:endParaRPr b="0" lang="fr-FR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Fourth level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Fifth level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76A0A763-9622-4AF0-BFDF-B2EE730FBD09}" type="datetime">
              <a:rPr b="0" lang="en-US" sz="1200" spc="-1" strike="noStrike">
                <a:solidFill>
                  <a:srgbClr val="045c75"/>
                </a:solidFill>
                <a:latin typeface="Constantia"/>
              </a:rPr>
              <a:t>1/28/23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2590920" y="6356520"/>
            <a:ext cx="2895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609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49DB889-6A81-4FFD-B602-3F9F59D9A30A}" type="slidenum">
              <a:rPr b="0" lang="en-US" sz="1200" spc="-1" strike="noStrike">
                <a:solidFill>
                  <a:srgbClr val="045c75"/>
                </a:solidFill>
                <a:latin typeface="Constant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9360" y="-792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381560" y="-792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3"/>
          <p:cNvGrpSpPr/>
          <p:nvPr/>
        </p:nvGrpSpPr>
        <p:grpSpPr>
          <a:xfrm>
            <a:off x="-32040" y="-28800"/>
            <a:ext cx="9198360" cy="1081440"/>
            <a:chOff x="-32040" y="-28800"/>
            <a:chExt cx="9198360" cy="1081440"/>
          </a:xfrm>
        </p:grpSpPr>
        <p:sp>
          <p:nvSpPr>
            <p:cNvPr id="95" name="CustomShape 4"/>
            <p:cNvSpPr/>
            <p:nvPr/>
          </p:nvSpPr>
          <p:spPr>
            <a:xfrm rot="21436200">
              <a:off x="-21600" y="188640"/>
              <a:ext cx="9162000" cy="64584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5"/>
            <p:cNvSpPr/>
            <p:nvPr/>
          </p:nvSpPr>
          <p:spPr>
            <a:xfrm rot="21436200">
              <a:off x="-15480" y="262440"/>
              <a:ext cx="9174600" cy="5277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3D1A8DF3-3086-4E94-A15A-252C389B62C1}" type="datetime">
              <a:rPr b="0" lang="en-US" sz="1200" spc="-1" strike="noStrike">
                <a:solidFill>
                  <a:srgbClr val="045c75"/>
                </a:solidFill>
                <a:latin typeface="Constantia"/>
              </a:rPr>
              <a:t>1/28/23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ftr"/>
          </p:nvPr>
        </p:nvSpPr>
        <p:spPr>
          <a:xfrm>
            <a:off x="2590920" y="6356520"/>
            <a:ext cx="2895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609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D2F0374-FA58-4715-BC7F-13F2F9F61683}" type="slidenum">
              <a:rPr b="0" lang="en-US" sz="1200" spc="-1" strike="noStrike">
                <a:solidFill>
                  <a:srgbClr val="045c75"/>
                </a:solidFill>
                <a:latin typeface="Constant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00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5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Click to edit the outline text format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100" spc="-1" strike="noStrike">
                <a:solidFill>
                  <a:srgbClr val="000000"/>
                </a:solidFill>
                <a:latin typeface="Constantia"/>
              </a:rPr>
              <a:t>Second Outline Level</a:t>
            </a:r>
            <a:endParaRPr b="0" lang="fr-FR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Third Outline Level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Fourth Outline Level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-9360" y="-792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4381560" y="-792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Group 3"/>
          <p:cNvGrpSpPr/>
          <p:nvPr/>
        </p:nvGrpSpPr>
        <p:grpSpPr>
          <a:xfrm>
            <a:off x="-32040" y="-28800"/>
            <a:ext cx="9198360" cy="1081440"/>
            <a:chOff x="-32040" y="-28800"/>
            <a:chExt cx="9198360" cy="1081440"/>
          </a:xfrm>
        </p:grpSpPr>
        <p:sp>
          <p:nvSpPr>
            <p:cNvPr id="141" name="CustomShape 4"/>
            <p:cNvSpPr/>
            <p:nvPr/>
          </p:nvSpPr>
          <p:spPr>
            <a:xfrm rot="21436200">
              <a:off x="-21600" y="188640"/>
              <a:ext cx="9162000" cy="64584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 rot="21436200">
              <a:off x="-15480" y="262440"/>
              <a:ext cx="9174600" cy="52776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3" name="PlaceHolder 6"/>
          <p:cNvSpPr>
            <a:spLocks noGrp="1"/>
          </p:cNvSpPr>
          <p:nvPr>
            <p:ph type="title"/>
          </p:nvPr>
        </p:nvSpPr>
        <p:spPr>
          <a:xfrm>
            <a:off x="6255720" y="3021840"/>
            <a:ext cx="2514240" cy="456840"/>
          </a:xfrm>
          <a:prstGeom prst="rect">
            <a:avLst/>
          </a:prstGeom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en-US" sz="1600" spc="-1" strike="noStrike">
                <a:solidFill>
                  <a:srgbClr val="009dd9"/>
                </a:solidFill>
                <a:latin typeface="Calibri"/>
              </a:rPr>
              <a:t>Click to edit Master title style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6255720" y="3500280"/>
            <a:ext cx="2209320" cy="2130120"/>
          </a:xfrm>
          <a:prstGeom prst="rect">
            <a:avLst/>
          </a:prstGeom>
        </p:spPr>
        <p:txBody>
          <a:bodyPr lIns="0" rIns="0" bIns="0">
            <a:noAutofit/>
          </a:bodyPr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Constantia"/>
              </a:rPr>
              <a:t>Click to edit Master text styles</a:t>
            </a:r>
            <a:endParaRPr b="0" lang="fr-FR" sz="13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241"/>
              </a:spcBef>
              <a:buClr>
                <a:srgbClr val="0f6fc6"/>
              </a:buClr>
              <a:buSzPct val="85000"/>
              <a:buFont typeface="Wingdings 2" charset="2"/>
              <a:buChar char=""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onstantia"/>
              </a:rPr>
              <a:t>Second level</a:t>
            </a:r>
            <a:endParaRPr b="0" lang="fr-FR" sz="1200" spc="-1" strike="noStrike">
              <a:solidFill>
                <a:srgbClr val="000000"/>
              </a:solidFill>
              <a:latin typeface="Constantia"/>
            </a:endParaRPr>
          </a:p>
          <a:p>
            <a:pPr lvl="2" marL="1143000" indent="-228240">
              <a:lnSpc>
                <a:spcPct val="100000"/>
              </a:lnSpc>
              <a:spcBef>
                <a:spcPts val="201"/>
              </a:spcBef>
              <a:buClr>
                <a:srgbClr val="009dd9"/>
              </a:buClr>
              <a:buSzPct val="70000"/>
              <a:buFont typeface="Wingdings 2" charset="2"/>
              <a:buChar char=""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Constantia"/>
              </a:rPr>
              <a:t>Third level</a:t>
            </a:r>
            <a:endParaRPr b="0" lang="fr-FR" sz="1000" spc="-1" strike="noStrike">
              <a:solidFill>
                <a:srgbClr val="000000"/>
              </a:solidFill>
              <a:latin typeface="Constantia"/>
            </a:endParaRPr>
          </a:p>
          <a:p>
            <a:pPr lvl="3" marL="1600200" indent="-228240">
              <a:lnSpc>
                <a:spcPct val="100000"/>
              </a:lnSpc>
              <a:spcBef>
                <a:spcPts val="181"/>
              </a:spcBef>
              <a:buClr>
                <a:srgbClr val="0bd0d9"/>
              </a:buClr>
              <a:buSzPct val="65000"/>
              <a:buFont typeface="Wingdings 2" charset="2"/>
              <a:buChar char=""/>
              <a:tabLst>
                <a:tab algn="l" pos="0"/>
              </a:tabLst>
            </a:pPr>
            <a:r>
              <a:rPr b="0" lang="en-US" sz="900" spc="-1" strike="noStrike">
                <a:solidFill>
                  <a:srgbClr val="000000"/>
                </a:solidFill>
                <a:latin typeface="Constantia"/>
              </a:rPr>
              <a:t>Fourth level</a:t>
            </a:r>
            <a:endParaRPr b="0" lang="fr-FR" sz="900" spc="-1" strike="noStrike">
              <a:solidFill>
                <a:srgbClr val="000000"/>
              </a:solidFill>
              <a:latin typeface="Constantia"/>
            </a:endParaRPr>
          </a:p>
          <a:p>
            <a:pPr lvl="4" marL="2057400" indent="-228240">
              <a:lnSpc>
                <a:spcPct val="100000"/>
              </a:lnSpc>
              <a:spcBef>
                <a:spcPts val="181"/>
              </a:spcBef>
              <a:buClr>
                <a:srgbClr val="10cf9b"/>
              </a:buClr>
              <a:buSzPct val="65000"/>
              <a:buFont typeface="Wingdings 2" charset="2"/>
              <a:buChar char=""/>
              <a:tabLst>
                <a:tab algn="l" pos="0"/>
              </a:tabLst>
            </a:pPr>
            <a:r>
              <a:rPr b="0" lang="en-US" sz="900" spc="-1" strike="noStrike">
                <a:solidFill>
                  <a:srgbClr val="000000"/>
                </a:solidFill>
                <a:latin typeface="Constantia"/>
              </a:rPr>
              <a:t>Fifth level</a:t>
            </a:r>
            <a:endParaRPr b="0" lang="fr-FR" sz="9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5" name="PlaceHolder 8"/>
          <p:cNvSpPr>
            <a:spLocks noGrp="1"/>
          </p:cNvSpPr>
          <p:nvPr>
            <p:ph type="body"/>
          </p:nvPr>
        </p:nvSpPr>
        <p:spPr>
          <a:xfrm>
            <a:off x="747720" y="152388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icon to add picture</a:t>
            </a: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6" name="PlaceHolder 9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A0C3FFC0-E8F2-4B7C-9D63-9EF92F60BDA2}" type="datetime">
              <a:rPr b="0" lang="en-US" sz="1200" spc="-1" strike="noStrike">
                <a:solidFill>
                  <a:srgbClr val="045c75"/>
                </a:solidFill>
                <a:latin typeface="Constantia"/>
              </a:rPr>
              <a:t>1/28/23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47" name="PlaceHolder 10"/>
          <p:cNvSpPr>
            <a:spLocks noGrp="1"/>
          </p:cNvSpPr>
          <p:nvPr>
            <p:ph type="ftr"/>
          </p:nvPr>
        </p:nvSpPr>
        <p:spPr>
          <a:xfrm>
            <a:off x="2590920" y="6356520"/>
            <a:ext cx="2895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48" name="PlaceHolder 11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6091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F11954E-9BFE-4461-A242-D031A7D23710}" type="slidenum">
              <a:rPr b="0" lang="en-US" sz="1200" spc="-1" strike="noStrike">
                <a:solidFill>
                  <a:srgbClr val="045c75"/>
                </a:solidFill>
                <a:latin typeface="Constanti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://www.radioed.net/" TargetMode="Externa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www.ve2tax.com/" TargetMode="External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://dmr-marc.net/" TargetMode="External"/><Relationship Id="rId2" Type="http://schemas.openxmlformats.org/officeDocument/2006/relationships/hyperlink" Target="http://nedecn.org/" TargetMode="External"/><Relationship Id="rId3" Type="http://schemas.openxmlformats.org/officeDocument/2006/relationships/hyperlink" Target="http://www.maine-dmr.org/" TargetMode="External"/><Relationship Id="rId4" Type="http://schemas.openxmlformats.org/officeDocument/2006/relationships/hyperlink" Target="https://www.radioid.net/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914400" y="2620800"/>
            <a:ext cx="8076960" cy="42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CA" sz="7200" spc="-1" strike="noStrike">
                <a:solidFill>
                  <a:srgbClr val="ffffff"/>
                </a:solidFill>
                <a:latin typeface="Calibri"/>
              </a:rPr>
              <a:t>INTRODUCTION TO DMR IN NEW ENGLAND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192" name="Picture 1" descr=""/>
          <p:cNvPicPr/>
          <p:nvPr/>
        </p:nvPicPr>
        <p:blipFill>
          <a:blip r:embed="rId2"/>
          <a:stretch/>
        </p:blipFill>
        <p:spPr>
          <a:xfrm>
            <a:off x="7305840" y="5943600"/>
            <a:ext cx="1837800" cy="91404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685800" y="5943600"/>
            <a:ext cx="49453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NE1B  BILLERICA, MA CLUB APRIL 2021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685800" y="6247080"/>
            <a:ext cx="2666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K1DQ YCARC JAN. 2023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304920"/>
            <a:ext cx="8229240" cy="4568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4617b"/>
                </a:solidFill>
                <a:latin typeface="Calibri"/>
              </a:rPr>
              <a:t>Amateur DMR activity continues  Trending Up</a:t>
            </a:r>
            <a:r>
              <a:rPr b="1" lang="en-US" sz="2800" spc="-1" strike="noStrike">
                <a:solidFill>
                  <a:srgbClr val="04617b"/>
                </a:solidFill>
                <a:latin typeface="Calibri"/>
              </a:rPr>
              <a:t>	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57200" y="5181480"/>
            <a:ext cx="8229240" cy="144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1600" spc="-1" strike="noStrike">
                <a:solidFill>
                  <a:srgbClr val="000000"/>
                </a:solidFill>
                <a:latin typeface="Arial Black"/>
              </a:rPr>
              <a:t>Jan 2013 = 2,511 ID’s</a:t>
            </a:r>
            <a:endParaRPr b="0" lang="fr-FR" sz="16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1600" spc="-1" strike="noStrike">
                <a:solidFill>
                  <a:srgbClr val="000000"/>
                </a:solidFill>
                <a:latin typeface="Arial Black"/>
              </a:rPr>
              <a:t>Jan 2014 = 4,618 ID’s</a:t>
            </a:r>
            <a:endParaRPr b="0" lang="fr-FR" sz="16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1600" spc="-1" strike="noStrike">
                <a:solidFill>
                  <a:srgbClr val="000000"/>
                </a:solidFill>
                <a:latin typeface="Arial Black"/>
              </a:rPr>
              <a:t>Jan 2015  = 9,802 ID’s</a:t>
            </a:r>
            <a:endParaRPr b="0" lang="fr-FR" sz="16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1600" spc="-1" strike="noStrike">
                <a:solidFill>
                  <a:srgbClr val="000000"/>
                </a:solidFill>
                <a:latin typeface="Arial Black"/>
              </a:rPr>
              <a:t>Jan 2016  = 24,388 ID’s</a:t>
            </a:r>
            <a:endParaRPr b="0" lang="fr-FR" sz="16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1600" spc="-1" strike="noStrike">
                <a:solidFill>
                  <a:srgbClr val="000000"/>
                </a:solidFill>
                <a:latin typeface="Arial Black"/>
              </a:rPr>
              <a:t>June 2019 = 115,000+ ID’s</a:t>
            </a:r>
            <a:endParaRPr b="0" lang="fr-FR" sz="1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4191120" y="5159520"/>
            <a:ext cx="4800240" cy="15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 Black"/>
              </a:rPr>
              <a:t>May 2020 = 162,000+ ID’s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 Black"/>
              </a:rPr>
              <a:t>Dec. 19, 2020 = 181,462 ID’s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 Black"/>
              </a:rPr>
              <a:t>Jan 25, 2021 = 184,876 ID’s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 Black"/>
              </a:rPr>
              <a:t>Dec 28, 2022 = 230,674 ID’s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 Black"/>
              </a:rPr>
              <a:t>These are totals for DMR ID’S issued worldwide.</a:t>
            </a:r>
            <a:endParaRPr b="0" lang="en-US" sz="1600" spc="-1" strike="noStrike">
              <a:latin typeface="Arial"/>
            </a:endParaRPr>
          </a:p>
        </p:txBody>
      </p:sp>
      <p:graphicFrame>
        <p:nvGraphicFramePr>
          <p:cNvPr id="248" name="Chart 5"/>
          <p:cNvGraphicFramePr/>
          <p:nvPr/>
        </p:nvGraphicFramePr>
        <p:xfrm>
          <a:off x="685800" y="784800"/>
          <a:ext cx="8000640" cy="437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355680" y="1773360"/>
            <a:ext cx="11823480" cy="6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0" name="Table 2"/>
          <p:cNvGraphicFramePr/>
          <p:nvPr/>
        </p:nvGraphicFramePr>
        <p:xfrm>
          <a:off x="355680" y="1546200"/>
          <a:ext cx="8483400" cy="5108040"/>
        </p:xfrm>
        <a:graphic>
          <a:graphicData uri="http://schemas.openxmlformats.org/drawingml/2006/table">
            <a:tbl>
              <a:tblPr/>
              <a:tblGrid>
                <a:gridCol w="2827080"/>
                <a:gridCol w="2827800"/>
                <a:gridCol w="2828520"/>
              </a:tblGrid>
              <a:tr h="50868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DMR TERM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WHAT IS IT / HAM TERM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n-US" sz="16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NOTES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</a:tr>
              <a:tr h="69732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TIME SLOT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In DMR each RF channel has two time slots. You must define which one you need to use for a particular application.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Time slots are assigned by repeater system. You must comply with the repeater system assignments.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87156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DIGITAL CONTACT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 DMR user talks to a repeater or another user by defining an assigned digit number between 1 and 16776415 that is sent with every transmission. 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Every talk group and user has a unique Digital Contact number. The DMR-MARC website explains how they are assigned.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104580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RADIO ID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Every radio in a DMR system MUST HAVE a DIGITAL CONTACT NUMBER. For your radio this is referred to as a radio ID. This is put in general settings in the programming software.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You must get an ID from Radioid.Net </a:t>
                      </a:r>
                      <a:r>
                        <a:rPr b="0" lang="en-US" sz="1100" spc="-1" strike="noStrike" u="sng">
                          <a:solidFill>
                            <a:srgbClr val="000000"/>
                          </a:solidFill>
                          <a:uFillTx/>
                          <a:latin typeface="Constantia"/>
                        </a:rPr>
                        <a:t>before</a:t>
                      </a: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 you start programming a radio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17604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CODE PLUG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It is the programming file for a radio.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It includes all settings for that radio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2308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algn="ctr" pos="1301760"/>
                        </a:tabLs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ZONE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Scan Bank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In older radios a Zone can only have 16 entries, more recent radios have unlimited zone list size.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17604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COLOR CODE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Digital PL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Color Code acts like Digital PL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69732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NUISANCE DELETE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Scan Lock Out, Busy Channel Lockout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This locks out a channel in a scan bank that you temporarily don’t want to hear. It will reset when the radio is turned off.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52308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SUBSCRIBER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Mobile, portable or base station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Any radio on the system other than the repeater itself is referred to as a subscriber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2308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TOT (Time out timer)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Time out timer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If you transmit for longer than this setting the radio will cut you off and give you an error tone.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sp>
        <p:nvSpPr>
          <p:cNvPr id="251" name="CustomShape 3"/>
          <p:cNvSpPr/>
          <p:nvPr/>
        </p:nvSpPr>
        <p:spPr>
          <a:xfrm>
            <a:off x="485640" y="601560"/>
            <a:ext cx="822276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f6fc6"/>
                </a:solidFill>
                <a:latin typeface="Calibri"/>
              </a:rPr>
              <a:t>Some DMR Terminology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04617b"/>
                </a:solidFill>
                <a:latin typeface="Calibri"/>
              </a:rPr>
              <a:t>Amateur DMR activity in New England</a:t>
            </a: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	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57200" y="1676520"/>
            <a:ext cx="8229240" cy="4647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onstantia"/>
              </a:rPr>
              <a:t>Most New England DMR activity is on the New England Digital Emergency Communications Network (NEDECN) which is part of the DMR-MARC system (explained on next slide)</a:t>
            </a: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19350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The New England Digital Emergency Communications Network (NEDECN) system distributes DMR-MARC talk groups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Servers and repeaters are owned by Motorola Amateur Radio Clubs and other private repeater owners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1500+ site network in more than 47 countries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Also bridged to other networks DCI, NorCal, AZ, NC, MI, KS, CO and Texas DMR networks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100% Pure Digital Network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To learn more      </a:t>
            </a:r>
            <a:r>
              <a:rPr b="1" lang="en-US" sz="2400" spc="-1" strike="noStrike">
                <a:solidFill>
                  <a:srgbClr val="0f6fc6"/>
                </a:solidFill>
                <a:latin typeface="Arial"/>
              </a:rPr>
              <a:t>http://dmr-marc.net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55" name="Picture 4" descr="http://dmr-marc.net/images/USA.png"/>
          <p:cNvPicPr/>
          <p:nvPr/>
        </p:nvPicPr>
        <p:blipFill>
          <a:blip r:embed="rId1"/>
          <a:stretch/>
        </p:blipFill>
        <p:spPr>
          <a:xfrm>
            <a:off x="6934320" y="76320"/>
            <a:ext cx="533160" cy="533160"/>
          </a:xfrm>
          <a:prstGeom prst="rect">
            <a:avLst/>
          </a:prstGeom>
          <a:ln>
            <a:noFill/>
          </a:ln>
        </p:spPr>
      </p:pic>
      <p:pic>
        <p:nvPicPr>
          <p:cNvPr id="256" name="Picture 6" descr="http://dmr-marc.net/images/Germany.png"/>
          <p:cNvPicPr/>
          <p:nvPr/>
        </p:nvPicPr>
        <p:blipFill>
          <a:blip r:embed="rId2"/>
          <a:stretch/>
        </p:blipFill>
        <p:spPr>
          <a:xfrm>
            <a:off x="7620120" y="76320"/>
            <a:ext cx="533160" cy="533160"/>
          </a:xfrm>
          <a:prstGeom prst="rect">
            <a:avLst/>
          </a:prstGeom>
          <a:ln>
            <a:noFill/>
          </a:ln>
        </p:spPr>
      </p:pic>
      <p:pic>
        <p:nvPicPr>
          <p:cNvPr id="257" name="Picture 10" descr="http://dmr-marc.net/images/Australia.png"/>
          <p:cNvPicPr/>
          <p:nvPr/>
        </p:nvPicPr>
        <p:blipFill>
          <a:blip r:embed="rId3"/>
          <a:stretch/>
        </p:blipFill>
        <p:spPr>
          <a:xfrm>
            <a:off x="8305920" y="76320"/>
            <a:ext cx="533160" cy="533160"/>
          </a:xfrm>
          <a:prstGeom prst="rect">
            <a:avLst/>
          </a:prstGeom>
          <a:ln>
            <a:noFill/>
          </a:ln>
        </p:spPr>
      </p:pic>
      <p:pic>
        <p:nvPicPr>
          <p:cNvPr id="258" name="Picture 3" descr=""/>
          <p:cNvPicPr/>
          <p:nvPr/>
        </p:nvPicPr>
        <p:blipFill>
          <a:blip r:embed="rId4"/>
          <a:stretch/>
        </p:blipFill>
        <p:spPr>
          <a:xfrm>
            <a:off x="152280" y="152280"/>
            <a:ext cx="6630480" cy="1676160"/>
          </a:xfrm>
          <a:prstGeom prst="rect">
            <a:avLst/>
          </a:prstGeom>
          <a:ln>
            <a:noFill/>
          </a:ln>
        </p:spPr>
      </p:pic>
      <p:pic>
        <p:nvPicPr>
          <p:cNvPr id="259" name="Picture 8" descr="http://dmr-marc.net/images/South_Africa.png"/>
          <p:cNvPicPr/>
          <p:nvPr/>
        </p:nvPicPr>
        <p:blipFill>
          <a:blip r:embed="rId5"/>
          <a:stretch/>
        </p:blipFill>
        <p:spPr>
          <a:xfrm>
            <a:off x="6934320" y="609480"/>
            <a:ext cx="533160" cy="533160"/>
          </a:xfrm>
          <a:prstGeom prst="rect">
            <a:avLst/>
          </a:prstGeom>
          <a:ln>
            <a:noFill/>
          </a:ln>
        </p:spPr>
      </p:pic>
      <p:pic>
        <p:nvPicPr>
          <p:cNvPr id="260" name="Picture 10" descr="http://dmr-marc.net/images/New_Zealand.png"/>
          <p:cNvPicPr/>
          <p:nvPr/>
        </p:nvPicPr>
        <p:blipFill>
          <a:blip r:embed="rId6"/>
          <a:stretch/>
        </p:blipFill>
        <p:spPr>
          <a:xfrm>
            <a:off x="7620120" y="609480"/>
            <a:ext cx="533160" cy="533160"/>
          </a:xfrm>
          <a:prstGeom prst="rect">
            <a:avLst/>
          </a:prstGeom>
          <a:ln>
            <a:noFill/>
          </a:ln>
        </p:spPr>
      </p:pic>
      <p:pic>
        <p:nvPicPr>
          <p:cNvPr id="261" name="Picture 12" descr="http://dmr-marc.net/images/Spain.png"/>
          <p:cNvPicPr/>
          <p:nvPr/>
        </p:nvPicPr>
        <p:blipFill>
          <a:blip r:embed="rId7"/>
          <a:stretch/>
        </p:blipFill>
        <p:spPr>
          <a:xfrm>
            <a:off x="8305920" y="609480"/>
            <a:ext cx="533160" cy="533160"/>
          </a:xfrm>
          <a:prstGeom prst="rect">
            <a:avLst/>
          </a:prstGeom>
          <a:ln>
            <a:noFill/>
          </a:ln>
        </p:spPr>
      </p:pic>
      <p:pic>
        <p:nvPicPr>
          <p:cNvPr id="262" name="Picture 11" descr="http://dmr-marc.net/images/Switzerland.png"/>
          <p:cNvPicPr/>
          <p:nvPr/>
        </p:nvPicPr>
        <p:blipFill>
          <a:blip r:embed="rId8"/>
          <a:stretch/>
        </p:blipFill>
        <p:spPr>
          <a:xfrm>
            <a:off x="6934320" y="1143000"/>
            <a:ext cx="533160" cy="533160"/>
          </a:xfrm>
          <a:prstGeom prst="rect">
            <a:avLst/>
          </a:prstGeom>
          <a:ln>
            <a:noFill/>
          </a:ln>
        </p:spPr>
      </p:pic>
      <p:pic>
        <p:nvPicPr>
          <p:cNvPr id="263" name="Picture 13" descr="http://dmr-marc.net/images/Canada.png"/>
          <p:cNvPicPr/>
          <p:nvPr/>
        </p:nvPicPr>
        <p:blipFill>
          <a:blip r:embed="rId9"/>
          <a:stretch/>
        </p:blipFill>
        <p:spPr>
          <a:xfrm>
            <a:off x="7620120" y="1143000"/>
            <a:ext cx="533160" cy="53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96720" y="14526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The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Simplified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 DMR Network</a:t>
            </a:r>
            <a:br/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228600" y="2671920"/>
            <a:ext cx="1536480" cy="364680"/>
          </a:xfrm>
          <a:prstGeom prst="rect">
            <a:avLst/>
          </a:prstGeom>
          <a:noFill/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REPEATER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179280" y="3352680"/>
            <a:ext cx="1585440" cy="493200"/>
          </a:xfrm>
          <a:prstGeom prst="rect">
            <a:avLst/>
          </a:prstGeom>
          <a:ln>
            <a:noFill/>
          </a:ln>
        </p:spPr>
      </p:pic>
      <p:pic>
        <p:nvPicPr>
          <p:cNvPr id="267" name="Picture 3" descr=""/>
          <p:cNvPicPr/>
          <p:nvPr/>
        </p:nvPicPr>
        <p:blipFill>
          <a:blip r:embed="rId2"/>
          <a:stretch/>
        </p:blipFill>
        <p:spPr>
          <a:xfrm>
            <a:off x="179280" y="4135320"/>
            <a:ext cx="1585440" cy="493200"/>
          </a:xfrm>
          <a:prstGeom prst="rect">
            <a:avLst/>
          </a:prstGeom>
          <a:ln>
            <a:noFill/>
          </a:ln>
        </p:spPr>
      </p:pic>
      <p:pic>
        <p:nvPicPr>
          <p:cNvPr id="268" name="Picture 4" descr=""/>
          <p:cNvPicPr/>
          <p:nvPr/>
        </p:nvPicPr>
        <p:blipFill>
          <a:blip r:embed="rId3"/>
          <a:stretch/>
        </p:blipFill>
        <p:spPr>
          <a:xfrm>
            <a:off x="179280" y="4917960"/>
            <a:ext cx="1585440" cy="493200"/>
          </a:xfrm>
          <a:prstGeom prst="rect">
            <a:avLst/>
          </a:prstGeom>
          <a:ln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2438280" y="3676680"/>
            <a:ext cx="1371240" cy="639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REGIONAL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C-BRIDGE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0" name="Picture 6" descr=""/>
          <p:cNvPicPr/>
          <p:nvPr/>
        </p:nvPicPr>
        <p:blipFill>
          <a:blip r:embed="rId4"/>
          <a:stretch/>
        </p:blipFill>
        <p:spPr>
          <a:xfrm>
            <a:off x="5475240" y="3676680"/>
            <a:ext cx="1469520" cy="772920"/>
          </a:xfrm>
          <a:prstGeom prst="rect">
            <a:avLst/>
          </a:prstGeom>
          <a:ln>
            <a:noFill/>
          </a:ln>
        </p:spPr>
      </p:pic>
      <p:pic>
        <p:nvPicPr>
          <p:cNvPr id="271" name="Picture 7" descr=""/>
          <p:cNvPicPr/>
          <p:nvPr/>
        </p:nvPicPr>
        <p:blipFill>
          <a:blip r:embed="rId5"/>
          <a:stretch/>
        </p:blipFill>
        <p:spPr>
          <a:xfrm>
            <a:off x="7315200" y="2589120"/>
            <a:ext cx="1590480" cy="493200"/>
          </a:xfrm>
          <a:prstGeom prst="rect">
            <a:avLst/>
          </a:prstGeom>
          <a:ln>
            <a:noFill/>
          </a:ln>
        </p:spPr>
      </p:pic>
      <p:pic>
        <p:nvPicPr>
          <p:cNvPr id="272" name="Picture 8" descr=""/>
          <p:cNvPicPr/>
          <p:nvPr/>
        </p:nvPicPr>
        <p:blipFill>
          <a:blip r:embed="rId6"/>
          <a:stretch/>
        </p:blipFill>
        <p:spPr>
          <a:xfrm>
            <a:off x="7315200" y="3373560"/>
            <a:ext cx="1590480" cy="493200"/>
          </a:xfrm>
          <a:prstGeom prst="rect">
            <a:avLst/>
          </a:prstGeom>
          <a:ln>
            <a:noFill/>
          </a:ln>
        </p:spPr>
      </p:pic>
      <p:pic>
        <p:nvPicPr>
          <p:cNvPr id="273" name="Picture 9" descr=""/>
          <p:cNvPicPr/>
          <p:nvPr/>
        </p:nvPicPr>
        <p:blipFill>
          <a:blip r:embed="rId7"/>
          <a:stretch/>
        </p:blipFill>
        <p:spPr>
          <a:xfrm>
            <a:off x="7300800" y="4172040"/>
            <a:ext cx="1591920" cy="493200"/>
          </a:xfrm>
          <a:prstGeom prst="rect">
            <a:avLst/>
          </a:prstGeom>
          <a:ln>
            <a:noFill/>
          </a:ln>
        </p:spPr>
      </p:pic>
      <p:pic>
        <p:nvPicPr>
          <p:cNvPr id="274" name="Picture 10" descr=""/>
          <p:cNvPicPr/>
          <p:nvPr/>
        </p:nvPicPr>
        <p:blipFill>
          <a:blip r:embed="rId8"/>
          <a:stretch/>
        </p:blipFill>
        <p:spPr>
          <a:xfrm>
            <a:off x="7300800" y="4859280"/>
            <a:ext cx="1591920" cy="49320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3894120" y="4645080"/>
            <a:ext cx="1599840" cy="9133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NETWORK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CORE SERVER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1765440" y="2859120"/>
            <a:ext cx="672840" cy="81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6"/>
          <p:cNvSpPr/>
          <p:nvPr/>
        </p:nvSpPr>
        <p:spPr>
          <a:xfrm>
            <a:off x="1765440" y="3600360"/>
            <a:ext cx="672840" cy="26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7"/>
          <p:cNvSpPr/>
          <p:nvPr/>
        </p:nvSpPr>
        <p:spPr>
          <a:xfrm flipV="1">
            <a:off x="1765440" y="4134600"/>
            <a:ext cx="672840" cy="24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8"/>
          <p:cNvSpPr/>
          <p:nvPr/>
        </p:nvSpPr>
        <p:spPr>
          <a:xfrm flipV="1">
            <a:off x="1765440" y="4322160"/>
            <a:ext cx="672840" cy="84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9"/>
          <p:cNvSpPr/>
          <p:nvPr/>
        </p:nvSpPr>
        <p:spPr>
          <a:xfrm flipV="1">
            <a:off x="3809880" y="3837600"/>
            <a:ext cx="1676160" cy="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10"/>
          <p:cNvSpPr/>
          <p:nvPr/>
        </p:nvSpPr>
        <p:spPr>
          <a:xfrm>
            <a:off x="5029200" y="4172040"/>
            <a:ext cx="456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11"/>
          <p:cNvSpPr/>
          <p:nvPr/>
        </p:nvSpPr>
        <p:spPr>
          <a:xfrm>
            <a:off x="5029200" y="4172040"/>
            <a:ext cx="36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12"/>
          <p:cNvSpPr/>
          <p:nvPr/>
        </p:nvSpPr>
        <p:spPr>
          <a:xfrm flipH="1">
            <a:off x="3809880" y="4172040"/>
            <a:ext cx="609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13"/>
          <p:cNvSpPr/>
          <p:nvPr/>
        </p:nvSpPr>
        <p:spPr>
          <a:xfrm>
            <a:off x="4419720" y="4168800"/>
            <a:ext cx="360" cy="46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14"/>
          <p:cNvSpPr/>
          <p:nvPr/>
        </p:nvSpPr>
        <p:spPr>
          <a:xfrm>
            <a:off x="2666880" y="6040440"/>
            <a:ext cx="4277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TO OTHER NETWORK CORE SERVERS AND C-BRIDGES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6" name="CustomShape 15"/>
          <p:cNvSpPr/>
          <p:nvPr/>
        </p:nvSpPr>
        <p:spPr>
          <a:xfrm flipH="1">
            <a:off x="6857280" y="2836800"/>
            <a:ext cx="456840" cy="89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16"/>
          <p:cNvSpPr/>
          <p:nvPr/>
        </p:nvSpPr>
        <p:spPr>
          <a:xfrm flipH="1">
            <a:off x="6945480" y="3619440"/>
            <a:ext cx="369360" cy="29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17"/>
          <p:cNvSpPr/>
          <p:nvPr/>
        </p:nvSpPr>
        <p:spPr>
          <a:xfrm flipH="1" flipV="1">
            <a:off x="6944760" y="4063320"/>
            <a:ext cx="355320" cy="3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18"/>
          <p:cNvSpPr/>
          <p:nvPr/>
        </p:nvSpPr>
        <p:spPr>
          <a:xfrm flipH="1" flipV="1">
            <a:off x="6948360" y="4322160"/>
            <a:ext cx="352080" cy="78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19"/>
          <p:cNvSpPr/>
          <p:nvPr/>
        </p:nvSpPr>
        <p:spPr>
          <a:xfrm>
            <a:off x="4694400" y="5568840"/>
            <a:ext cx="112320" cy="47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   </a:t>
            </a: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90+ DMR REPEATERS IN </a:t>
            </a:r>
            <a:br/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       NEW ENGLAND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Content Placeholder 3" descr="Map&#10;&#10;Description automatically generated"/>
          <p:cNvPicPr/>
          <p:nvPr/>
        </p:nvPicPr>
        <p:blipFill>
          <a:blip r:embed="rId1"/>
          <a:stretch/>
        </p:blipFill>
        <p:spPr>
          <a:xfrm>
            <a:off x="2286000" y="2057400"/>
            <a:ext cx="3371040" cy="438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Local DMR Repeaters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457200" y="1447920"/>
            <a:ext cx="8229240" cy="5105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Constantia"/>
              </a:rPr>
              <a:t>NEDECN (DMR-MARC) Network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Constantia"/>
              </a:rPr>
              <a:t>Shapleigh, ME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Constantia"/>
              </a:rPr>
              <a:t>Portland, ME (Falmouth)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Constantia"/>
              </a:rPr>
              <a:t>Buckfield, ME (Streaked Mtn)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Constantia"/>
              </a:rPr>
              <a:t>Rochester, NH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Constantia"/>
              </a:rPr>
              <a:t>Wakefield, NH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Constantia"/>
              </a:rPr>
              <a:t>Ossipee, NH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Constantia"/>
              </a:rPr>
              <a:t>Mt Washington ( 440)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     </a:t>
            </a:r>
            <a:br/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   </a:t>
            </a:r>
            <a:br/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  </a:t>
            </a: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LOCAL DMR  REPEATERS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Content Placeholder 4" descr="A map of a city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2887560" y="1935000"/>
            <a:ext cx="3368160" cy="438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76320" y="228600"/>
            <a:ext cx="87627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4617b"/>
                </a:solidFill>
                <a:latin typeface="Calibri"/>
              </a:rPr>
              <a:t>  </a:t>
            </a:r>
            <a:r>
              <a:rPr b="1" lang="en-US" sz="3000" spc="-1" strike="noStrike">
                <a:solidFill>
                  <a:srgbClr val="04617b"/>
                </a:solidFill>
                <a:latin typeface="Calibri"/>
              </a:rPr>
              <a:t>WHAT ARE SOME OF TALK GROUPS AND WHAT TIME SLOTS ARE THEY ON IN THE NEDECN  NETWORK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18288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299" name="Table 3"/>
          <p:cNvGraphicFramePr/>
          <p:nvPr/>
        </p:nvGraphicFramePr>
        <p:xfrm>
          <a:off x="482760" y="1523880"/>
          <a:ext cx="8229240" cy="5227200"/>
        </p:xfrm>
        <a:graphic>
          <a:graphicData uri="http://schemas.openxmlformats.org/drawingml/2006/table">
            <a:tbl>
              <a:tblPr/>
              <a:tblGrid>
                <a:gridCol w="3860640"/>
                <a:gridCol w="4368600"/>
              </a:tblGrid>
              <a:tr h="3016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TIME SLOT  1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onstantia"/>
                        </a:rPr>
                        <a:t>TIME SLOT 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f6fc6"/>
                    </a:solidFill>
                  </a:tcPr>
                </a:tc>
              </a:tr>
              <a:tr h="3016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ff0000"/>
                          </a:solidFill>
                          <a:latin typeface="Constantia"/>
                        </a:rPr>
                        <a:t>SKYWARN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LOCAL (SINGLE REPEATER)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WORLDWIDE (PTT on demand link)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REGION NORTH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(MA, ME, NH, VT) 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WORLDWIDE ENGLISH (PTT on demand link)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IN-STATE STATEWIDE CHANNEL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016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NORTH AMERICA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NEW ENGLAND WIDE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NORTHEAST (New England, NY, NJ, PA)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NE TAC 2 (PTT on demand link for New England)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NETAC1(PTT on demand link for New England)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Other </a:t>
                      </a:r>
                      <a:r>
                        <a:rPr b="1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Constantia"/>
                        </a:rPr>
                        <a:t>in area 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sub nets (i.e.: CAPENET)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TAC 311 (PTT on demand link for NA)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UA 113 (PTT on demand link World Wide)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UA 123 (PTT on demand link World Wide)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5122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PARROT  (PTT on demand link that repeats your received audio)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01680">
                <a:tc>
                  <a:txBody>
                    <a:bodyPr tIns="45360" bIns="45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nstantia"/>
                        </a:rPr>
                        <a:t>NE TAC1 (PTT on demand link)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sp>
        <p:nvSpPr>
          <p:cNvPr id="300" name="CustomShape 4"/>
          <p:cNvSpPr/>
          <p:nvPr/>
        </p:nvSpPr>
        <p:spPr>
          <a:xfrm>
            <a:off x="482760" y="6246720"/>
            <a:ext cx="8189640" cy="577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Statewide channels for some adjacent states are typically on Time Slot 1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2286000" y="1905120"/>
            <a:ext cx="1066320" cy="2347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380880"/>
            <a:ext cx="8229240" cy="6091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4617b"/>
                </a:solidFill>
                <a:latin typeface="Calibri"/>
              </a:rPr>
              <a:t>                 </a:t>
            </a:r>
            <a:r>
              <a:rPr b="1" lang="en-US" sz="2000" spc="-1" strike="noStrike">
                <a:solidFill>
                  <a:srgbClr val="04617b"/>
                </a:solidFill>
                <a:latin typeface="Calibri"/>
              </a:rPr>
              <a:t>WHAT TALKGROUPS ARE ON MY LOCAL REPEATER</a:t>
            </a:r>
            <a:br/>
            <a:r>
              <a:rPr b="0" lang="en-US" sz="2000" spc="-1" strike="noStrike">
                <a:solidFill>
                  <a:srgbClr val="04617b"/>
                </a:solidFill>
                <a:latin typeface="Calibri"/>
              </a:rPr>
              <a:t>                        (http://www.radioid.net/map#!)</a:t>
            </a:r>
            <a:br/>
            <a:br/>
            <a:r>
              <a:rPr b="0" lang="en-US" sz="2000" spc="-1" strike="noStrike">
                <a:solidFill>
                  <a:srgbClr val="04617b"/>
                </a:solidFill>
                <a:latin typeface="Calibri"/>
              </a:rPr>
              <a:t>                              </a:t>
            </a:r>
            <a:r>
              <a:rPr b="1" lang="en-US" sz="2400" spc="-1" strike="noStrike">
                <a:solidFill>
                  <a:srgbClr val="04617b"/>
                </a:solidFill>
                <a:latin typeface="Calibri"/>
              </a:rPr>
              <a:t>SHAPLEIGH REPEATER</a:t>
            </a:r>
            <a:br/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457200" y="992520"/>
            <a:ext cx="8229240" cy="586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NH Statewide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Skywarn = 759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Parrott = 9998*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NECTAC 1 = 8801*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World Wide = 1*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#1 -  WW English = 13*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North America = 3*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TAC 310 = 310*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TAC 311 = 311*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UA English 1 = 113*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#1 – UA English2 – 123*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----------------------------------------------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#2 – Local = 9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#2 – ME Statewide = 3123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#2 – Region North = 8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Time Slot #2 – New England Wide = 3181 * (Open For Net Mon. 8PM)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*PTT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4315680" y="512964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Amateur Digital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Voice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 Systems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228600" y="1847880"/>
            <a:ext cx="8373600" cy="4522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0000"/>
                </a:solidFill>
                <a:latin typeface="Constantia"/>
              </a:rPr>
              <a:t>D-STAR (Icom / Flexradio / Kenwood)   </a:t>
            </a:r>
            <a:r>
              <a:rPr b="1" lang="en-US" sz="2000" spc="-1" strike="noStrike">
                <a:solidFill>
                  <a:srgbClr val="ff0000"/>
                </a:solidFill>
                <a:latin typeface="Constantia"/>
              </a:rPr>
              <a:t>[54 in New England]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70c0"/>
                </a:solidFill>
                <a:latin typeface="Constantia"/>
              </a:rPr>
              <a:t>GMSK/AMBE Vocoder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0000"/>
                </a:solidFill>
                <a:latin typeface="Constantia"/>
              </a:rPr>
              <a:t>P25 Phase 1 (Multi-Vendor COMMERCIAL) </a:t>
            </a:r>
            <a:r>
              <a:rPr b="1" lang="en-US" sz="2000" spc="-1" strike="noStrike">
                <a:solidFill>
                  <a:srgbClr val="ff0000"/>
                </a:solidFill>
                <a:latin typeface="Constantia"/>
              </a:rPr>
              <a:t>[18 in New England]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70c0"/>
                </a:solidFill>
                <a:latin typeface="Constantia"/>
              </a:rPr>
              <a:t>FDMA/IMBE Vocoder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0000"/>
                </a:solidFill>
                <a:latin typeface="Constantia"/>
              </a:rPr>
              <a:t>P25 Phase 2 (Multi-Vendor COMMERCIAL) </a:t>
            </a:r>
            <a:r>
              <a:rPr b="1" lang="en-US" sz="2000" spc="-1" strike="noStrike">
                <a:solidFill>
                  <a:srgbClr val="ff0000"/>
                </a:solidFill>
                <a:latin typeface="Constantia"/>
              </a:rPr>
              <a:t>[None in New England]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70c0"/>
                </a:solidFill>
                <a:latin typeface="Constantia"/>
              </a:rPr>
              <a:t>2-slot TDMA/FDMA/AMBE+2 Vocoder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0000"/>
                </a:solidFill>
                <a:latin typeface="Constantia"/>
              </a:rPr>
              <a:t>Yaesu System Fusion known as YSF and C4FM </a:t>
            </a:r>
            <a:r>
              <a:rPr b="1" lang="en-US" sz="2000" spc="-1" strike="noStrike">
                <a:solidFill>
                  <a:srgbClr val="ff0000"/>
                </a:solidFill>
                <a:latin typeface="Constantia"/>
              </a:rPr>
              <a:t>[44 in New England]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70c0"/>
                </a:solidFill>
                <a:latin typeface="Constantia"/>
              </a:rPr>
              <a:t>FDMA/C4FM/AMBE+2 Vocoder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0000"/>
                </a:solidFill>
                <a:latin typeface="Constantia"/>
              </a:rPr>
              <a:t>DMR (Multi-Vendor)</a:t>
            </a:r>
            <a:r>
              <a:rPr b="1" lang="en-US" sz="2000" spc="-1" strike="noStrike">
                <a:solidFill>
                  <a:srgbClr val="546422"/>
                </a:solidFill>
                <a:latin typeface="Constantia"/>
              </a:rPr>
              <a:t> </a:t>
            </a:r>
            <a:r>
              <a:rPr b="1" lang="en-US" sz="2000" spc="-1" strike="noStrike">
                <a:solidFill>
                  <a:srgbClr val="ff0000"/>
                </a:solidFill>
                <a:latin typeface="Constantia"/>
              </a:rPr>
              <a:t>[125+ in New England]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70c0"/>
                </a:solidFill>
                <a:latin typeface="Constantia"/>
              </a:rPr>
              <a:t>2-slot TDMA/AMBE+2 Vocoder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0000"/>
                </a:solidFill>
                <a:latin typeface="Constantia"/>
              </a:rPr>
              <a:t>NXDN (Kenwood / Icom COMMERCIAL) </a:t>
            </a:r>
            <a:r>
              <a:rPr b="1" lang="en-US" sz="2000" spc="-1" strike="noStrike">
                <a:solidFill>
                  <a:srgbClr val="ff0000"/>
                </a:solidFill>
                <a:latin typeface="Constantia"/>
              </a:rPr>
              <a:t>[17 in New England]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1" lang="en-US" sz="2000" spc="-1" strike="noStrike">
                <a:solidFill>
                  <a:srgbClr val="0070c0"/>
                </a:solidFill>
                <a:latin typeface="Constantia"/>
              </a:rPr>
              <a:t>FDMA/4FSK/AMBE+2 Vocoder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marL="4572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380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Getting Started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304920" y="153504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REGISTER FOR A DMR ID ON THE RADIOID WEBSITE (</a:t>
            </a:r>
            <a:r>
              <a:rPr b="1" lang="en-US" sz="2400" spc="-1" strike="noStrike" u="sng">
                <a:solidFill>
                  <a:srgbClr val="ff9800"/>
                </a:solidFill>
                <a:uFillTx/>
                <a:latin typeface="Times New Roman"/>
                <a:hlinkClick r:id="rId1"/>
              </a:rPr>
              <a:t>http://www.radioid.net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BUY A TIER 2 RADIO 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GET IT PROGRAMMED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TALK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WHY DO I NEED A DMR ID ? 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THE NETWORK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REQUIRES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YOU TO HAVE A DIGITAL ID TO ALLOW ALL THE C-BRIDGES AND MASTERS TO PROPERLY DIRECT YOUR CONVERSATION BETWEEN REPEATERS AND TALK GROUPS.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Things to think about when buying a radio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457200" y="19350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ALL DMR RADIOS (EXCEPT SOME VERSIONS OF MOTOROLA SL SERIES) WILL DO TRADITIONAL ANALOG FM</a:t>
            </a:r>
            <a:endParaRPr b="0" lang="fr-FR" sz="22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RADIOS MUST BE PROGRAMMED WITH SOFTWARE</a:t>
            </a:r>
            <a:endParaRPr b="0" lang="fr-FR" sz="22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MOST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 RADIOS CANNOT BE REPROGRAMMED ON THE FLY (I.E.: VIA THE RADIO KEYPAD)</a:t>
            </a:r>
            <a:endParaRPr b="0" lang="fr-FR" sz="22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RADIOS ARE SPREAD OVER A LARGE PRICE RANGE FROM $55 TO $1000 (WOW) FOR A WALKIE</a:t>
            </a:r>
            <a:endParaRPr b="0" lang="fr-FR" sz="22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SOME DMR RADIOS HAVE LESS THAN 125 CHANNELS, AVOID THEM (EACH USER CHANNEL HAS A RF CHANNEL, TIME SLOT, COLOR CODE AND TALK GROUP). </a:t>
            </a:r>
            <a:endParaRPr b="0" lang="fr-FR" sz="22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380880" y="2514600"/>
            <a:ext cx="8534160" cy="396216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Programming your radio</a:t>
            </a:r>
            <a:br/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YOU NEED THE CUSTOMER PROGRAMMING SOFTWARE (CPS)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FOR YOUR PARTICULAR RADIO</a:t>
            </a:r>
            <a:br/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AT THE MINIMUM YOU NEED TO KNOW THE FOLLOWING TO PROGRAM A RADIO:</a:t>
            </a:r>
            <a:br/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- YOUR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DMR RADIO ID</a:t>
            </a:r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- THE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TALK GROUP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YOU WANT TO TALK ON AND PUT THAT IN THE DIGITAL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CONTACTS LIST AS A GROUP CALL</a:t>
            </a:r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- THE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TIME SLOT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BEING USED FOR THE TALK GROUP YOU ARE PROGRAMMING</a:t>
            </a:r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- YOU NEED TO KNOW THE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INPUT AND OUTPUT FREQUENCIES FOR THE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	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REPEATER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YOU WILL USE. </a:t>
            </a:r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(ON 2 M THIS IS NOT ALWAYS A 600 KHZ DIFFERENCE)</a:t>
            </a:r>
            <a:br/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- YOU NEED TO KNOW THE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COLOR CODE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FOR THE REPEATER YOU ARE USING. (COLOR CODE IS LIKE PL TONE)</a:t>
            </a:r>
            <a:endParaRPr b="0" lang="fr-FR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380880" y="2438280"/>
            <a:ext cx="8534160" cy="31237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Programming your radio</a:t>
            </a:r>
            <a:br/>
            <a:br/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BRINGING 180,000 ID’S INTO A RADIO IS AN ISSUE, BUT LUCKILY THE N0GSG.COM WEBSITE HAS PROVIDED A SOFTWARE TOOL CALLED ‘CONTACT MANAGER’  TO HELP WITH THIS. IT WORKS VERY WELL.</a:t>
            </a:r>
            <a:br/>
            <a:br/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IT CAN BE FOUND AT:</a:t>
            </a:r>
            <a:br/>
            <a:br/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http://n0gsg.com/contact-manager/</a:t>
            </a:r>
            <a:br/>
            <a:br/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A SIMILAR TOOL IS AVAILABLE ON RADIOID.NET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74840" y="228600"/>
            <a:ext cx="8229240" cy="9140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Hotspots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358920" y="1781280"/>
            <a:ext cx="84592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HOTSPOTS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ARE A VERY LOW POWER (&lt;10 MW) RADIO THAT USES YOUR INTERNET CONNECTION TO TALK ON THE NETWORK. IT ALLOWS YOU TO USE YOUR HT OR MOBILE WHEN OUT OF RANGE OF A REPEATER.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OTHER THAN THE BRANDMEISTER NETWORK,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Times New Roman"/>
              </a:rPr>
              <a:t>HOTSPOTS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ARE LIMITED IN WHAT TALK GROUPS THEY CAN ACCESS ON NETWORK REFLECTORS (SERVERS).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74840" y="304920"/>
            <a:ext cx="8229240" cy="8377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Hotspots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17640" y="1219320"/>
            <a:ext cx="9143640" cy="493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THE EASIEST REFLECTOR (SERVER) TO USE TO ACCESS NEDECN TALK GROUPS IS THE CAN-TRBO SYSTEM (ALSO KNOWN AS IPSC2-CAN-TRBO OR DMR+). SEE </a:t>
            </a:r>
            <a:r>
              <a:rPr b="1" lang="en-US" sz="2400" spc="-1" strike="noStrike" u="sng">
                <a:solidFill>
                  <a:srgbClr val="ff9800"/>
                </a:solidFill>
                <a:uFillTx/>
                <a:latin typeface="Times New Roman"/>
                <a:hlinkClick r:id="rId1"/>
              </a:rPr>
              <a:t>www.VE2TAX.com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 FOR INFO.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CAN-TRBO CURRENTLY HAS CONNECTION TO THE FOLLOWING DMR-MARC (NEDECN) TALK GROUPS: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WORLDWIDE, WORLDWIDE ENGLISH, NORTH AMERICA, TAC311, CT, MA, NH, ME, VT, NEW ENGLAND WIDE, NE TAC1, AND CAPENET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74840" y="304920"/>
            <a:ext cx="8229240" cy="8377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Hotspots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244440" y="1295280"/>
            <a:ext cx="8459280" cy="60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KNOWN GOOD HOTSPOTS FOR CAN-TRBO SYSTEM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SHARK OPEN SPOT 3 (NOTE: OLD OPEN SPOT 1 DOES NOT HAVE WIFI CAPABILITY AND OPEN SPOT 2 HAD WIFI BUT IS DISCONTINUED)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JUMBOSPOT (CHINESE) - CONFIGURATION IS A BIT DIFFICULT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ZUMSPOT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43956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5000" spc="-1" strike="noStrike">
                <a:solidFill>
                  <a:srgbClr val="04617b"/>
                </a:solidFill>
                <a:latin typeface="Calibri"/>
              </a:rPr>
              <a:t>What Radios will do DMR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439560" y="2057400"/>
            <a:ext cx="824688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THERE ARE A VARIETY OF RADIOS AVAILABLE AND THEY ALL WORK ON THE NEDECN NETWORK.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REMEMBER WHEN YOU BUY A RADIO TO </a:t>
            </a:r>
            <a:r>
              <a:rPr b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BUY THE PROGRAMMING CABLE </a:t>
            </a:r>
            <a:r>
              <a:rPr b="1" lang="en-US" sz="2200" spc="-1" strike="noStrike">
                <a:solidFill>
                  <a:srgbClr val="000000"/>
                </a:solidFill>
                <a:latin typeface="Times New Roman"/>
              </a:rPr>
              <a:t>FOR IT.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3956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Anytone AT-D878UV Plus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Picture 3" descr=""/>
          <p:cNvPicPr/>
          <p:nvPr/>
        </p:nvPicPr>
        <p:blipFill>
          <a:blip r:embed="rId1"/>
          <a:stretch/>
        </p:blipFill>
        <p:spPr>
          <a:xfrm>
            <a:off x="127080" y="1371600"/>
            <a:ext cx="5808240" cy="4495320"/>
          </a:xfrm>
          <a:prstGeom prst="rect">
            <a:avLst/>
          </a:prstGeom>
          <a:ln>
            <a:noFill/>
          </a:ln>
        </p:spPr>
      </p:pic>
      <p:sp>
        <p:nvSpPr>
          <p:cNvPr id="321" name="CustomShape 2"/>
          <p:cNvSpPr/>
          <p:nvPr/>
        </p:nvSpPr>
        <p:spPr>
          <a:xfrm>
            <a:off x="6095880" y="2057400"/>
            <a:ext cx="259056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DUAL BAND (2/440) WITH A LOT OF CHANNELS AND ID SPACE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Available from Bridgecom and Ham Radio Outlet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3956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Anytone AT-D578UV PRO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6095880" y="2325600"/>
            <a:ext cx="256680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THREE BAND (2/220/440) WITH A LOT OF CHANNELS AND ID SPACE.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Note: 220 is low power &lt;10 watts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Available from Bridgecom and Ham Radio Outlet.</a:t>
            </a:r>
            <a:endParaRPr b="0" lang="en-US" sz="1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324" name="Picture 2" descr=""/>
          <p:cNvPicPr/>
          <p:nvPr/>
        </p:nvPicPr>
        <p:blipFill>
          <a:blip r:embed="rId1"/>
          <a:stretch/>
        </p:blipFill>
        <p:spPr>
          <a:xfrm>
            <a:off x="1066680" y="2286000"/>
            <a:ext cx="5028840" cy="3771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3352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D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igital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M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obile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R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adio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57200" y="18288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An ETSI commercial worldwide standard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Over a DOZEN manufacturers of radios (Motorola, Connect Systems, Tytera/TYT, Anytone, Hytera, Alinco, etc.) 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Superior voice quality (AMBE+2 vocoder) vs older digital modes (AMBE, IMBE, GMSK)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Longer battery life! 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Supports multiple talk groups on one freq.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Supports data applications (txt,email,gps)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57200" y="2286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Alinco DJ-MD5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Picture 2" descr="DJ-MD5"/>
          <p:cNvPicPr/>
          <p:nvPr/>
        </p:nvPicPr>
        <p:blipFill>
          <a:blip r:embed="rId1"/>
          <a:stretch/>
        </p:blipFill>
        <p:spPr>
          <a:xfrm>
            <a:off x="457200" y="1285920"/>
            <a:ext cx="1294920" cy="5063760"/>
          </a:xfrm>
          <a:prstGeom prst="rect">
            <a:avLst/>
          </a:prstGeom>
          <a:ln>
            <a:noFill/>
          </a:ln>
        </p:spPr>
      </p:pic>
      <p:sp>
        <p:nvSpPr>
          <p:cNvPr id="327" name="CustomShape 2"/>
          <p:cNvSpPr/>
          <p:nvPr/>
        </p:nvSpPr>
        <p:spPr>
          <a:xfrm>
            <a:off x="3352680" y="2895480"/>
            <a:ext cx="37335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DUAL BAND (2/440) WITH A LOT OF CHANNELS AND ID SPACE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Available from Ham Radio Outlet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914400" y="990720"/>
            <a:ext cx="7924320" cy="4568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Connect Systems CS800 Mobile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Picture 2" descr="http://www.connectsystems.com/products/images/CS800_Front.jpg"/>
          <p:cNvPicPr/>
          <p:nvPr/>
        </p:nvPicPr>
        <p:blipFill>
          <a:blip r:embed="rId1"/>
          <a:srcRect l="9370" t="0" r="9370" b="0"/>
          <a:stretch/>
        </p:blipFill>
        <p:spPr>
          <a:xfrm>
            <a:off x="990720" y="1717560"/>
            <a:ext cx="5028840" cy="4114440"/>
          </a:xfrm>
          <a:prstGeom prst="rect">
            <a:avLst/>
          </a:prstGeom>
          <a:ln w="2880">
            <a:solidFill>
              <a:schemeClr val="bg2">
                <a:shade val="35000"/>
              </a:schemeClr>
            </a:solidFill>
            <a:miter/>
          </a:ln>
        </p:spPr>
      </p:pic>
      <p:sp>
        <p:nvSpPr>
          <p:cNvPr id="330" name="CustomShape 2"/>
          <p:cNvSpPr/>
          <p:nvPr/>
        </p:nvSpPr>
        <p:spPr>
          <a:xfrm>
            <a:off x="533520" y="5867280"/>
            <a:ext cx="8229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This radio is available in single (CS800) and dual band (CS800D) versions. Buy the CS800 and CS800D available directly from Connect Systems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6629400" y="2590920"/>
            <a:ext cx="22093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A LOT OF CHANNELS AND ID SPACE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>
              <a:lnSpc>
                <a:spcPct val="100000"/>
              </a:lnSpc>
              <a:tabLst>
                <a:tab algn="l" pos="0"/>
              </a:tabLst>
            </a:pPr>
            <a:r>
              <a:rPr b="0" lang="en-US" sz="5000" spc="-1" strike="noStrike">
                <a:solidFill>
                  <a:srgbClr val="04617b"/>
                </a:solidFill>
                <a:latin typeface="Calibri"/>
              </a:rPr>
              <a:t>  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Motorola                   Tytera </a:t>
            </a:r>
            <a:br/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XPR7550                   MD380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3" name="Picture 3" descr=""/>
          <p:cNvPicPr/>
          <p:nvPr/>
        </p:nvPicPr>
        <p:blipFill>
          <a:blip r:embed="rId1"/>
          <a:stretch/>
        </p:blipFill>
        <p:spPr>
          <a:xfrm>
            <a:off x="5181480" y="2006640"/>
            <a:ext cx="2803320" cy="2803320"/>
          </a:xfrm>
          <a:prstGeom prst="rect">
            <a:avLst/>
          </a:prstGeom>
          <a:ln>
            <a:noFill/>
          </a:ln>
        </p:spPr>
      </p:pic>
      <p:pic>
        <p:nvPicPr>
          <p:cNvPr id="334" name="Picture 5" descr="http://www.motorola.com/web/Business/Products/Two-way%20Radios/Portable%20Radios/Wide%20Area%20Large%20Business%20Portable%20Radios/XPR7550/_images/_staticfiles/XPR7550_TierOne.jpg"/>
          <p:cNvPicPr/>
          <p:nvPr/>
        </p:nvPicPr>
        <p:blipFill>
          <a:blip r:embed="rId2"/>
          <a:stretch/>
        </p:blipFill>
        <p:spPr>
          <a:xfrm>
            <a:off x="1295280" y="1846440"/>
            <a:ext cx="2381040" cy="485748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76320" y="1676520"/>
            <a:ext cx="25142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Only available in </a:t>
            </a:r>
            <a:r>
              <a:rPr b="1" lang="en-US" sz="1800" spc="-1" strike="noStrike" u="sng">
                <a:solidFill>
                  <a:srgbClr val="ff0000"/>
                </a:solidFill>
                <a:uFillTx/>
                <a:latin typeface="Arial"/>
              </a:rPr>
              <a:t>single band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versions with </a:t>
            </a:r>
            <a:r>
              <a:rPr b="1" lang="en-US" sz="1800" spc="-1" strike="noStrike" u="sng">
                <a:solidFill>
                  <a:srgbClr val="ff0000"/>
                </a:solidFill>
                <a:uFillTx/>
                <a:latin typeface="Arial"/>
              </a:rPr>
              <a:t>very limited number of Private Call ID’s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5334120" y="4950000"/>
            <a:ext cx="28951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ff0000"/>
                </a:solidFill>
                <a:uFillTx/>
                <a:latin typeface="Arial"/>
              </a:rPr>
              <a:t>Very limited number of Private Call ID’s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ff0000"/>
                </a:solidFill>
                <a:uFillTx/>
                <a:latin typeface="Arial"/>
              </a:rPr>
              <a:t>Both single and dual band versions available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495360" y="22860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Some Local DMR Nets</a:t>
            </a:r>
            <a:r>
              <a:rPr b="0" lang="en-US" sz="3600" spc="-1" strike="noStrike">
                <a:solidFill>
                  <a:srgbClr val="04617b"/>
                </a:solidFill>
                <a:latin typeface="Calibri"/>
              </a:rPr>
              <a:t>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304920" y="2209680"/>
            <a:ext cx="8610120" cy="297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nstantia"/>
              </a:rPr>
              <a:t>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onstantia"/>
              </a:rPr>
              <a:t>DAY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             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onstantia"/>
              </a:rPr>
              <a:t>NAME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                                        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onstantia"/>
              </a:rPr>
              <a:t>TIME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  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onstantia"/>
              </a:rPr>
              <a:t>TALK GROUP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onstantia"/>
              </a:rPr>
              <a:t>	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onstantia"/>
              </a:rPr>
              <a:t>	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onstantia"/>
              </a:rPr>
              <a:t>	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SUNDAY             MAINE DIRIGO NET 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             </a:t>
            </a: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10</a:t>
            </a:r>
            <a:r>
              <a:rPr b="1" lang="en-US" sz="1600" spc="-1" strike="noStrike">
                <a:solidFill>
                  <a:srgbClr val="000000"/>
                </a:solidFill>
                <a:latin typeface="Constantia"/>
              </a:rPr>
              <a:t> AM   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MAINE STAEWIDE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MONDAY           NEW ENGLAND DMR NET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   8 PM   NEW ENGLAND WIDE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TUESDAY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           VERMONT STATE NET           8 PM   VT STATEWIDE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WEDNESDAY    YCCC DX &amp; CONTEST NET    8 PM   NETAC 1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THURSDAY        NEW HAMPSHIRE NET        8 PM   NH STATEWIDE 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      </a:t>
            </a:r>
            <a:r>
              <a:rPr b="1" lang="en-US" sz="1800" spc="-1" strike="noStrike">
                <a:solidFill>
                  <a:srgbClr val="000000"/>
                </a:solidFill>
                <a:latin typeface="Constantia"/>
              </a:rPr>
              <a:t>ALL NETS WELCOME EVERYONE</a:t>
            </a:r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380880" y="762120"/>
            <a:ext cx="8229240" cy="144756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Some DMR Web Sites</a:t>
            </a:r>
            <a:br/>
            <a:r>
              <a:rPr b="0" lang="en-US" sz="3600" spc="-1" strike="noStrike">
                <a:solidFill>
                  <a:srgbClr val="04617b"/>
                </a:solidFill>
                <a:latin typeface="Calibri"/>
              </a:rPr>
              <a:t>(check out the links below)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533520" y="3352680"/>
            <a:ext cx="8229240" cy="297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400" spc="-1" strike="noStrike" u="sng">
                <a:solidFill>
                  <a:srgbClr val="ff9800"/>
                </a:solidFill>
                <a:uFillTx/>
                <a:latin typeface="Constantia"/>
                <a:hlinkClick r:id="rId1"/>
              </a:rPr>
              <a:t>http://dmr-marc.net/</a:t>
            </a:r>
            <a:r>
              <a:rPr b="0" lang="en-US" sz="2400" spc="-1" strike="noStrike">
                <a:solidFill>
                  <a:srgbClr val="ff0000"/>
                </a:solidFill>
                <a:latin typeface="Constantia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(THE GRANDDADDY OF DMR SITES)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400" spc="-1" strike="noStrike" u="sng">
                <a:solidFill>
                  <a:srgbClr val="ff9800"/>
                </a:solidFill>
                <a:uFillTx/>
                <a:latin typeface="Constantia"/>
                <a:hlinkClick r:id="rId2"/>
              </a:rPr>
              <a:t>http://nedecn.org</a:t>
            </a: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 (NEW ENGLAND)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400" spc="-1" strike="noStrike" u="sng">
                <a:solidFill>
                  <a:srgbClr val="804c00"/>
                </a:solidFill>
                <a:uFillTx/>
                <a:latin typeface="Constantia"/>
                <a:hlinkClick r:id="rId3"/>
              </a:rPr>
              <a:t>http://www.maine-dmr.org/</a:t>
            </a:r>
            <a:r>
              <a:rPr b="0" lang="en-US" sz="2400" spc="-1" strike="noStrike">
                <a:solidFill>
                  <a:srgbClr val="004e6c"/>
                </a:solidFill>
                <a:latin typeface="Constantia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(MAINE DMR… VERY GOOD INTRODUCTORY MATERIAL)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400" spc="-1" strike="noStrike" u="sng">
                <a:solidFill>
                  <a:srgbClr val="ff9800"/>
                </a:solidFill>
                <a:uFillTx/>
                <a:latin typeface="Constantia"/>
                <a:hlinkClick r:id="rId4"/>
              </a:rPr>
              <a:t>https://www.radioid.net</a:t>
            </a: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  THIS IS WHERE YOU GET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onstantia"/>
              </a:rPr>
              <a:t>YOUR</a:t>
            </a: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 RADIO ID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48096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Ham Friendly DMR Dealers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330120" y="1295280"/>
            <a:ext cx="8357760" cy="4389120"/>
          </a:xfrm>
          <a:prstGeom prst="rect">
            <a:avLst/>
          </a:prstGeom>
          <a:noFill/>
          <a:ln>
            <a:solidFill>
              <a:srgbClr val="0f6fc6"/>
            </a:solidFill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TwoWayDigitalRadio.com, contact Ken</a:t>
            </a: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  <a:p>
            <a:pPr lvl="1" marL="743040" indent="-285480">
              <a:lnSpc>
                <a:spcPct val="100000"/>
              </a:lnSpc>
              <a:spcBef>
                <a:spcPts val="60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en-US" sz="3000" spc="-1" strike="noStrike">
                <a:solidFill>
                  <a:srgbClr val="009dd9"/>
                </a:solidFill>
                <a:latin typeface="Arial"/>
              </a:rPr>
              <a:t>706.896.0000 </a:t>
            </a: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(for Motorola radios)</a:t>
            </a:r>
            <a:endParaRPr b="0" lang="fr-FR" sz="30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Connect Systems </a:t>
            </a:r>
            <a:r>
              <a:rPr b="0" lang="en-US" sz="3200" spc="-1" strike="noStrike">
                <a:solidFill>
                  <a:srgbClr val="0f6fc6"/>
                </a:solidFill>
                <a:latin typeface="Arial"/>
              </a:rPr>
              <a:t>http://csi-radios.com/</a:t>
            </a: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Ham Radio Outlet sells Alinco and Anytone DMR radios and Zumspot Hotspots</a:t>
            </a: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Bridgecom sells Anytone and Hotspots</a:t>
            </a:r>
            <a:endParaRPr b="0" lang="fr-FR" sz="3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WARNING: MOTOROLA AND HYTERA DMR radios are DMR–and-Analog </a:t>
            </a:r>
            <a:r>
              <a:rPr b="1" i="1" lang="en-US" sz="2400" spc="-1" strike="noStrike" u="sng">
                <a:solidFill>
                  <a:srgbClr val="000000"/>
                </a:solidFill>
                <a:uFillTx/>
                <a:latin typeface="Arial"/>
              </a:rPr>
              <a:t>SINGLE BAND ONLY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onstantia"/>
              </a:rPr>
              <a:t> 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533520" y="609480"/>
            <a:ext cx="8229240" cy="6854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D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igital</a:t>
            </a:r>
            <a:r>
              <a:rPr b="1" lang="en-US" sz="4000" spc="-1" strike="noStrike">
                <a:solidFill>
                  <a:srgbClr val="04617b"/>
                </a:solidFill>
                <a:latin typeface="Calibri"/>
              </a:rPr>
              <a:t>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M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obile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R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adio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457200" y="19350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Spectrum Efficient 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Network is digital end to end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Supports Large Repeater Networks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Resilient Networks (no servers needed at repeaters like D-STAR and APCO25 Phase 2)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To learn more </a:t>
            </a:r>
            <a:r>
              <a:rPr b="1" lang="en-US" sz="2800" spc="-1" strike="noStrike">
                <a:solidFill>
                  <a:srgbClr val="0f6fc6"/>
                </a:solidFill>
                <a:latin typeface="Arial"/>
              </a:rPr>
              <a:t>http://NEDECN.org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3352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D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igital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M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obile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R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adio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18288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Advantages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One repeater can support two simultaneous conversations using time sharing (Each voice path is called a time slot)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Each time slot can support various groups of users (called talk groups)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Battery life is good because when transmitting using TDMA as the radio is only actually transmitting half the time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bd0d9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Better Audio Quality Over A Greater Ranger Than Analog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399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Arial"/>
              </a:rPr>
              <a:t>The Magic of TDMA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57200" y="18288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4617b"/>
                </a:solidFill>
                <a:latin typeface="Arial"/>
              </a:rPr>
              <a:t>How to get two conversations on one RF channel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The repeater system has two alternating time slots. One user group uses Time Slot 1 while the other uses Time Slot 2.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Other than programming the time slot in the radio, the radio and the system figures out how to do this.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062160" y="5086440"/>
            <a:ext cx="533160" cy="3805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3621240" y="5086440"/>
            <a:ext cx="533160" cy="38052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5"/>
          <p:cNvSpPr/>
          <p:nvPr/>
        </p:nvSpPr>
        <p:spPr>
          <a:xfrm>
            <a:off x="4167360" y="5086440"/>
            <a:ext cx="533160" cy="3805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4724280" y="5086440"/>
            <a:ext cx="533160" cy="38052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5283360" y="5086440"/>
            <a:ext cx="533160" cy="3805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5816520" y="5086440"/>
            <a:ext cx="533160" cy="38052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6375240" y="5086440"/>
            <a:ext cx="533160" cy="3805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10"/>
          <p:cNvSpPr/>
          <p:nvPr/>
        </p:nvSpPr>
        <p:spPr>
          <a:xfrm>
            <a:off x="2517840" y="5086440"/>
            <a:ext cx="533160" cy="38052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143000" y="3962520"/>
            <a:ext cx="1676160" cy="837720"/>
          </a:xfrm>
          <a:prstGeom prst="wedgeRoundRectCallout">
            <a:avLst>
              <a:gd name="adj1" fmla="val 42764"/>
              <a:gd name="adj2" fmla="val 83176"/>
              <a:gd name="adj3" fmla="val 16667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nstantia"/>
              </a:rPr>
              <a:t>TIME SLOT 1 USERS ARE IN RED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4" name="CustomShape 12"/>
          <p:cNvSpPr/>
          <p:nvPr/>
        </p:nvSpPr>
        <p:spPr>
          <a:xfrm>
            <a:off x="3062160" y="3962520"/>
            <a:ext cx="1638000" cy="837720"/>
          </a:xfrm>
          <a:prstGeom prst="wedgeRoundRectCallout">
            <a:avLst>
              <a:gd name="adj1" fmla="val -31366"/>
              <a:gd name="adj2" fmla="val 83083"/>
              <a:gd name="adj3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onstantia"/>
              </a:rPr>
              <a:t>TIME SLOT 2 USERS ARE IN BLUE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5" name="Line 13"/>
          <p:cNvSpPr/>
          <p:nvPr/>
        </p:nvSpPr>
        <p:spPr>
          <a:xfrm>
            <a:off x="6349680" y="4343400"/>
            <a:ext cx="0" cy="609480"/>
          </a:xfrm>
          <a:prstGeom prst="line">
            <a:avLst/>
          </a:prstGeom>
          <a:ln>
            <a:solidFill>
              <a:srgbClr val="09529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Line 14"/>
          <p:cNvSpPr/>
          <p:nvPr/>
        </p:nvSpPr>
        <p:spPr>
          <a:xfrm flipV="1">
            <a:off x="6908760" y="4343400"/>
            <a:ext cx="0" cy="609480"/>
          </a:xfrm>
          <a:prstGeom prst="line">
            <a:avLst/>
          </a:prstGeom>
          <a:ln>
            <a:solidFill>
              <a:srgbClr val="09529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5"/>
          <p:cNvSpPr/>
          <p:nvPr/>
        </p:nvSpPr>
        <p:spPr>
          <a:xfrm>
            <a:off x="5943600" y="4419720"/>
            <a:ext cx="406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6"/>
          <p:cNvSpPr/>
          <p:nvPr/>
        </p:nvSpPr>
        <p:spPr>
          <a:xfrm flipH="1">
            <a:off x="6908040" y="4419720"/>
            <a:ext cx="456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7"/>
          <p:cNvSpPr/>
          <p:nvPr/>
        </p:nvSpPr>
        <p:spPr>
          <a:xfrm>
            <a:off x="7365960" y="4095720"/>
            <a:ext cx="1487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Time Slot is 30 mSec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380880" y="522360"/>
            <a:ext cx="84578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DMR has </a:t>
            </a:r>
            <a:r>
              <a:rPr b="1" lang="en-US" sz="4800" spc="-1" strike="noStrike" u="sng">
                <a:solidFill>
                  <a:srgbClr val="04617b"/>
                </a:solidFill>
                <a:uFillTx/>
                <a:latin typeface="Calibri"/>
              </a:rPr>
              <a:t>TWO</a:t>
            </a: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 Repeaters in One!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57200" y="1935000"/>
            <a:ext cx="8229240" cy="4389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latin typeface="Constantia"/>
              </a:rPr>
              <a:t>]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152280" y="1981080"/>
            <a:ext cx="8789760" cy="441936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188280" y="5904000"/>
            <a:ext cx="71884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ff0000"/>
                </a:solidFill>
                <a:latin typeface="Arial"/>
              </a:rPr>
              <a:t>Lower infrastructure cost, 1 box in rack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ff0000"/>
                </a:solidFill>
                <a:latin typeface="Arial"/>
              </a:rPr>
              <a:t>TWO voice/data channels from one repeater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201600" y="1871640"/>
            <a:ext cx="1752120" cy="3984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In FM and other digital systems if you want 2 simultaneous voice channels you needed 2 repeaters.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In DMR one repeater provides 2 simultaneous voice channels using one RF channel &amp; one antenna. 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228600" y="309600"/>
            <a:ext cx="883872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Half the Channel Bandwidth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Picture 3" descr=""/>
          <p:cNvPicPr/>
          <p:nvPr/>
        </p:nvPicPr>
        <p:blipFill>
          <a:blip r:embed="rId1"/>
          <a:stretch/>
        </p:blipFill>
        <p:spPr>
          <a:xfrm>
            <a:off x="1143000" y="1981080"/>
            <a:ext cx="6229080" cy="1228320"/>
          </a:xfrm>
          <a:prstGeom prst="rect">
            <a:avLst/>
          </a:prstGeom>
          <a:ln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533520" y="3811680"/>
            <a:ext cx="419076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Traditional Analog FM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25 kHz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Channel Bandwidth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 Voice Channel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 Repeater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4495680" y="3811680"/>
            <a:ext cx="434304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DMR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Arial"/>
              </a:rPr>
              <a:t>12.5 kHz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Channel Bandwidth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Arial"/>
              </a:rPr>
              <a:t>2 Voice Channels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 Repeater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 flipH="1" flipV="1" rot="5400000">
            <a:off x="1867320" y="2475000"/>
            <a:ext cx="14475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5"/>
          <p:cNvSpPr/>
          <p:nvPr/>
        </p:nvSpPr>
        <p:spPr>
          <a:xfrm flipH="1" flipV="1" rot="5400000">
            <a:off x="5753520" y="2475000"/>
            <a:ext cx="144756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5294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6"/>
          <p:cNvSpPr/>
          <p:nvPr/>
        </p:nvSpPr>
        <p:spPr>
          <a:xfrm>
            <a:off x="2438280" y="3276720"/>
            <a:ext cx="3632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>
            <a:off x="6324480" y="3276720"/>
            <a:ext cx="3632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3594240" y="3276720"/>
            <a:ext cx="10544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c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+ 12.5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>
            <a:off x="562680" y="3276720"/>
            <a:ext cx="10238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- 12.5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5191920" y="3276720"/>
            <a:ext cx="10742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– 6.25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CustomShape 11"/>
          <p:cNvSpPr/>
          <p:nvPr/>
        </p:nvSpPr>
        <p:spPr>
          <a:xfrm>
            <a:off x="6791400" y="3276720"/>
            <a:ext cx="108180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+ 6.25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CustomShape 12"/>
          <p:cNvSpPr/>
          <p:nvPr/>
        </p:nvSpPr>
        <p:spPr>
          <a:xfrm>
            <a:off x="2895480" y="1752480"/>
            <a:ext cx="1980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16K0F3E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8" name="CustomShape 13"/>
          <p:cNvSpPr/>
          <p:nvPr/>
        </p:nvSpPr>
        <p:spPr>
          <a:xfrm>
            <a:off x="6781680" y="1797120"/>
            <a:ext cx="1980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7K60FXE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66560" y="380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marL="343080" indent="-34272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4617b"/>
                </a:solidFill>
                <a:latin typeface="Calibri"/>
              </a:rPr>
              <a:t>Longer Battery Life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Picture 2" descr="http://technogra.ph/wp-content/uploads/2008/05/battery-icon.gif"/>
          <p:cNvPicPr/>
          <p:nvPr/>
        </p:nvPicPr>
        <p:blipFill>
          <a:blip r:embed="rId1"/>
          <a:stretch/>
        </p:blipFill>
        <p:spPr>
          <a:xfrm>
            <a:off x="5181480" y="1905120"/>
            <a:ext cx="2742840" cy="117900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457200" y="4272120"/>
            <a:ext cx="815292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For each hour of usage the TDMA radios show between 19% and 34% less battery capacity is required than for the GMSK and FDMA models.”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40 percent improvement in talk time in comparison with analog radios 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http://dmrassociation.org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5712840" y="3124080"/>
            <a:ext cx="16045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DMR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(TDMA)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398520" y="3124080"/>
            <a:ext cx="37472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Older Digital Modes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(GMSK &amp; FDMA)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44" name="Picture 4" descr=""/>
          <p:cNvPicPr/>
          <p:nvPr/>
        </p:nvPicPr>
        <p:blipFill>
          <a:blip r:embed="rId2"/>
          <a:stretch/>
        </p:blipFill>
        <p:spPr>
          <a:xfrm>
            <a:off x="914400" y="1905120"/>
            <a:ext cx="2771280" cy="119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800"/>
      </a:hlink>
      <a:folHlink>
        <a:srgbClr val="f455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800"/>
      </a:hlink>
      <a:folHlink>
        <a:srgbClr val="f455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800"/>
      </a:hlink>
      <a:folHlink>
        <a:srgbClr val="f455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800"/>
      </a:hlink>
      <a:folHlink>
        <a:srgbClr val="f455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800"/>
      </a:hlink>
      <a:folHlink>
        <a:srgbClr val="f455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12825</TotalTime>
  <Application>LibreOffice/6.4.7.2$Linux_X86_64 LibreOffice_project/40$Build-2</Application>
  <Words>2538</Words>
  <Paragraphs>311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2011-05-09T00:53:55Z</dcterms:created>
  <dc:creator>Mike</dc:creator>
  <dc:description/>
  <dc:language>en-US</dc:language>
  <cp:lastModifiedBy>k1dq@metrocast.net</cp:lastModifiedBy>
  <cp:lastPrinted>2021-01-25T20:29:47Z</cp:lastPrinted>
  <dcterms:modified xsi:type="dcterms:W3CDTF">2022-12-28T19:25:19Z</dcterms:modified>
  <cp:revision>498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35</vt:i4>
  </property>
</Properties>
</file>